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8" r:id="rId3"/>
    <p:sldId id="259" r:id="rId4"/>
    <p:sldId id="296" r:id="rId5"/>
    <p:sldId id="297" r:id="rId6"/>
    <p:sldId id="298" r:id="rId7"/>
    <p:sldId id="301" r:id="rId8"/>
    <p:sldId id="299" r:id="rId9"/>
    <p:sldId id="300" r:id="rId10"/>
    <p:sldId id="260" r:id="rId11"/>
    <p:sldId id="257" r:id="rId12"/>
    <p:sldId id="261" r:id="rId13"/>
    <p:sldId id="262" r:id="rId14"/>
    <p:sldId id="280" r:id="rId15"/>
    <p:sldId id="263" r:id="rId16"/>
    <p:sldId id="286" r:id="rId17"/>
    <p:sldId id="278" r:id="rId18"/>
    <p:sldId id="283" r:id="rId19"/>
    <p:sldId id="281" r:id="rId20"/>
    <p:sldId id="284" r:id="rId21"/>
    <p:sldId id="279" r:id="rId22"/>
    <p:sldId id="282" r:id="rId23"/>
    <p:sldId id="285" r:id="rId24"/>
    <p:sldId id="287" r:id="rId25"/>
    <p:sldId id="264" r:id="rId26"/>
    <p:sldId id="265" r:id="rId27"/>
    <p:sldId id="266" r:id="rId28"/>
    <p:sldId id="267" r:id="rId29"/>
    <p:sldId id="268" r:id="rId30"/>
    <p:sldId id="288" r:id="rId31"/>
    <p:sldId id="293" r:id="rId32"/>
    <p:sldId id="295" r:id="rId33"/>
    <p:sldId id="294" r:id="rId34"/>
    <p:sldId id="291" r:id="rId35"/>
    <p:sldId id="275" r:id="rId36"/>
    <p:sldId id="276" r:id="rId37"/>
    <p:sldId id="277"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070"/>
    <p:restoredTop sz="94553"/>
  </p:normalViewPr>
  <p:slideViewPr>
    <p:cSldViewPr snapToGrid="0" snapToObjects="1">
      <p:cViewPr varScale="1">
        <p:scale>
          <a:sx n="109" d="100"/>
          <a:sy n="109" d="100"/>
        </p:scale>
        <p:origin x="200" y="720"/>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2B908699-CE29-634D-83B5-1061B2BD35A6}" type="datetimeFigureOut">
              <a:rPr lang="en-US" smtClean="0"/>
              <a:t>1/30/20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4752462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B908699-CE29-634D-83B5-1061B2BD35A6}" type="datetimeFigureOut">
              <a:rPr lang="en-US" smtClean="0"/>
              <a:t>1/30/20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18702883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B908699-CE29-634D-83B5-1061B2BD35A6}" type="datetimeFigureOut">
              <a:rPr lang="en-US" smtClean="0"/>
              <a:t>1/30/20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12174178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B908699-CE29-634D-83B5-1061B2BD35A6}" type="datetimeFigureOut">
              <a:rPr lang="en-US" smtClean="0"/>
              <a:t>1/30/20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9720741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B908699-CE29-634D-83B5-1061B2BD35A6}" type="datetimeFigureOut">
              <a:rPr lang="en-US" smtClean="0"/>
              <a:t>1/30/20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17424892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B908699-CE29-634D-83B5-1061B2BD35A6}" type="datetimeFigureOut">
              <a:rPr lang="en-US" smtClean="0"/>
              <a:t>1/30/20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7826331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B908699-CE29-634D-83B5-1061B2BD35A6}" type="datetimeFigureOut">
              <a:rPr lang="en-US" smtClean="0"/>
              <a:t>1/30/20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3777956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B908699-CE29-634D-83B5-1061B2BD35A6}" type="datetimeFigureOut">
              <a:rPr lang="en-US" smtClean="0"/>
              <a:t>1/30/20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16504004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B908699-CE29-634D-83B5-1061B2BD35A6}" type="datetimeFigureOut">
              <a:rPr lang="en-US" smtClean="0"/>
              <a:t>1/30/20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13816793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B908699-CE29-634D-83B5-1061B2BD35A6}" type="datetimeFigureOut">
              <a:rPr lang="en-US" smtClean="0"/>
              <a:t>1/30/20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11439923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B908699-CE29-634D-83B5-1061B2BD35A6}" type="datetimeFigureOut">
              <a:rPr lang="en-US" smtClean="0"/>
              <a:t>1/30/20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6586541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B908699-CE29-634D-83B5-1061B2BD35A6}" type="datetimeFigureOut">
              <a:rPr lang="en-US" smtClean="0"/>
              <a:t>1/30/20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B9F2244-9A50-AE4D-AE61-8B44ECB34D6B}" type="slidenum">
              <a:rPr lang="en-US" smtClean="0"/>
              <a:t>‹#›</a:t>
            </a:fld>
            <a:endParaRPr lang="en-US"/>
          </a:p>
        </p:txBody>
      </p:sp>
    </p:spTree>
    <p:extLst>
      <p:ext uri="{BB962C8B-B14F-4D97-AF65-F5344CB8AC3E}">
        <p14:creationId xmlns:p14="http://schemas.microsoft.com/office/powerpoint/2010/main" val="79004977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image" Target="../media/image8.tiff"/><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tif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892885" y="268940"/>
            <a:ext cx="10499463" cy="5948979"/>
          </a:xfrm>
        </p:spPr>
        <p:txBody>
          <a:bodyPr>
            <a:normAutofit/>
          </a:bodyPr>
          <a:lstStyle/>
          <a:p>
            <a:pPr algn="l"/>
            <a:r>
              <a:rPr lang="en-US" dirty="0"/>
              <a:t>Probability and </a:t>
            </a:r>
            <a:br>
              <a:rPr lang="en-US" dirty="0"/>
            </a:br>
            <a:r>
              <a:rPr lang="en-US" b="1" dirty="0">
                <a:solidFill>
                  <a:srgbClr val="FF0000"/>
                </a:solidFill>
              </a:rPr>
              <a:t>Bayes Theorem</a:t>
            </a:r>
            <a:br>
              <a:rPr lang="en-US" dirty="0"/>
            </a:br>
            <a:r>
              <a:rPr lang="en-US" sz="4000" dirty="0"/>
              <a:t>Biology 683</a:t>
            </a:r>
            <a:br>
              <a:rPr lang="en-US" sz="4000" dirty="0"/>
            </a:br>
            <a:br>
              <a:rPr lang="en-US" sz="4000" dirty="0"/>
            </a:br>
            <a:r>
              <a:rPr lang="en-US" sz="4000" dirty="0"/>
              <a:t>Lecture 3</a:t>
            </a:r>
            <a:br>
              <a:rPr lang="en-US" sz="4000" dirty="0"/>
            </a:br>
            <a:br>
              <a:rPr lang="en-US" sz="4000" dirty="0"/>
            </a:br>
            <a:br>
              <a:rPr lang="en-US" sz="4000" dirty="0"/>
            </a:br>
            <a:r>
              <a:rPr lang="en-US" sz="2800" dirty="0"/>
              <a:t>Heath Blackmon</a:t>
            </a:r>
          </a:p>
        </p:txBody>
      </p:sp>
      <p:pic>
        <p:nvPicPr>
          <p:cNvPr id="3" name="Picture 2">
            <a:extLst>
              <a:ext uri="{FF2B5EF4-FFF2-40B4-BE49-F238E27FC236}">
                <a16:creationId xmlns:a16="http://schemas.microsoft.com/office/drawing/2014/main" id="{A6EE5B6F-823B-9345-BAF0-D9F6AD0C02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29647" y="763163"/>
            <a:ext cx="6298809" cy="5316286"/>
          </a:xfrm>
          <a:prstGeom prst="rect">
            <a:avLst/>
          </a:prstGeom>
        </p:spPr>
      </p:pic>
    </p:spTree>
    <p:extLst>
      <p:ext uri="{BB962C8B-B14F-4D97-AF65-F5344CB8AC3E}">
        <p14:creationId xmlns:p14="http://schemas.microsoft.com/office/powerpoint/2010/main" val="20643100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Mutually exclusive events</a:t>
            </a:r>
          </a:p>
        </p:txBody>
      </p:sp>
      <mc:AlternateContent xmlns:mc="http://schemas.openxmlformats.org/markup-compatibility/2006" xmlns:a14="http://schemas.microsoft.com/office/drawing/2010/main">
        <mc:Choice Requires="a14">
          <p:sp>
            <p:nvSpPr>
              <p:cNvPr id="4" name="Rectangle 3"/>
              <p:cNvSpPr/>
              <p:nvPr/>
            </p:nvSpPr>
            <p:spPr>
              <a:xfrm>
                <a:off x="195431" y="1225689"/>
                <a:ext cx="11801138" cy="5263044"/>
              </a:xfrm>
              <a:prstGeom prst="rect">
                <a:avLst/>
              </a:prstGeom>
            </p:spPr>
            <p:txBody>
              <a:bodyPr wrap="square">
                <a:spAutoFit/>
              </a:bodyPr>
              <a:lstStyle/>
              <a:p>
                <a:r>
                  <a:rPr lang="en-US" sz="3200" dirty="0"/>
                  <a:t>What is the probability of drawing either an ace or a king from a deck cards?</a:t>
                </a:r>
              </a:p>
              <a:p>
                <a:endParaRPr lang="en-US" sz="3200" dirty="0"/>
              </a:p>
              <a:p>
                <a:r>
                  <a:rPr lang="en-US" sz="3200" dirty="0"/>
                  <a:t>addition rule: if two events are mutually exclusive then the probability that either will occur is just the sum of the individual probabilities</a:t>
                </a:r>
              </a:p>
              <a:p>
                <a:endParaRPr lang="en-US" sz="3200" dirty="0"/>
              </a:p>
              <a:p>
                <a:pPr/>
                <a14:m>
                  <m:oMathPara xmlns:m="http://schemas.openxmlformats.org/officeDocument/2006/math">
                    <m:oMathParaPr>
                      <m:jc m:val="centerGroup"/>
                    </m:oMathParaPr>
                    <m:oMath xmlns:m="http://schemas.openxmlformats.org/officeDocument/2006/math">
                      <m:func>
                        <m:funcPr>
                          <m:ctrlPr>
                            <a:rPr lang="en-US" sz="3200" b="0" i="1" smtClean="0">
                              <a:latin typeface="Cambria Math" panose="02040503050406030204" pitchFamily="18" charset="0"/>
                            </a:rPr>
                          </m:ctrlPr>
                        </m:funcPr>
                        <m:fName>
                          <m:r>
                            <m:rPr>
                              <m:sty m:val="p"/>
                            </m:rPr>
                            <a:rPr lang="en-US" sz="3200" b="0" i="0" smtClean="0">
                              <a:latin typeface="Cambria Math" charset="0"/>
                            </a:rPr>
                            <m:t>Pr</m:t>
                          </m:r>
                        </m:fName>
                        <m:e>
                          <m:d>
                            <m:dPr>
                              <m:ctrlPr>
                                <a:rPr lang="en-US" sz="3200" b="0" i="1" smtClean="0">
                                  <a:latin typeface="Cambria Math" panose="02040503050406030204" pitchFamily="18" charset="0"/>
                                </a:rPr>
                              </m:ctrlPr>
                            </m:dPr>
                            <m:e>
                              <m:r>
                                <a:rPr lang="en-US" sz="3200" b="0" i="1" smtClean="0">
                                  <a:latin typeface="Cambria Math" charset="0"/>
                                </a:rPr>
                                <m:t>𝐴</m:t>
                              </m:r>
                              <m:r>
                                <a:rPr lang="en-US" sz="3200" b="0" i="1" smtClean="0">
                                  <a:latin typeface="Cambria Math" charset="0"/>
                                </a:rPr>
                                <m:t> </m:t>
                              </m:r>
                              <m:r>
                                <a:rPr lang="en-US" sz="3200" b="0" i="1" smtClean="0">
                                  <a:latin typeface="Cambria Math" charset="0"/>
                                </a:rPr>
                                <m:t>𝑜𝑟</m:t>
                              </m:r>
                              <m:r>
                                <a:rPr lang="en-US" sz="3200" b="0" i="1" smtClean="0">
                                  <a:latin typeface="Cambria Math" charset="0"/>
                                </a:rPr>
                                <m:t> </m:t>
                              </m:r>
                              <m:r>
                                <a:rPr lang="en-US" sz="3200" b="0" i="1" smtClean="0">
                                  <a:latin typeface="Cambria Math" charset="0"/>
                                </a:rPr>
                                <m:t>𝐵</m:t>
                              </m:r>
                            </m:e>
                          </m:d>
                        </m:e>
                      </m:func>
                      <m:r>
                        <a:rPr lang="en-US" sz="3200" b="0" i="1" smtClean="0">
                          <a:latin typeface="Cambria Math" charset="0"/>
                        </a:rPr>
                        <m:t>=</m:t>
                      </m:r>
                      <m:func>
                        <m:funcPr>
                          <m:ctrlPr>
                            <a:rPr lang="en-US" sz="3200" b="0" i="1" smtClean="0">
                              <a:latin typeface="Cambria Math" panose="02040503050406030204" pitchFamily="18" charset="0"/>
                            </a:rPr>
                          </m:ctrlPr>
                        </m:funcPr>
                        <m:fName>
                          <m:r>
                            <m:rPr>
                              <m:sty m:val="p"/>
                            </m:rPr>
                            <a:rPr lang="en-US" sz="3200" b="0" i="0" smtClean="0">
                              <a:latin typeface="Cambria Math" charset="0"/>
                            </a:rPr>
                            <m:t>Pr</m:t>
                          </m:r>
                        </m:fName>
                        <m:e>
                          <m:d>
                            <m:dPr>
                              <m:ctrlPr>
                                <a:rPr lang="en-US" sz="3200" b="0" i="1" smtClean="0">
                                  <a:latin typeface="Cambria Math" panose="02040503050406030204" pitchFamily="18" charset="0"/>
                                </a:rPr>
                              </m:ctrlPr>
                            </m:dPr>
                            <m:e>
                              <m:r>
                                <a:rPr lang="en-US" sz="3200" b="0" i="1" smtClean="0">
                                  <a:latin typeface="Cambria Math" charset="0"/>
                                </a:rPr>
                                <m:t>𝐴</m:t>
                              </m:r>
                            </m:e>
                          </m:d>
                        </m:e>
                      </m:func>
                      <m:r>
                        <a:rPr lang="en-US" sz="3200" b="0" i="1" smtClean="0">
                          <a:latin typeface="Cambria Math" charset="0"/>
                        </a:rPr>
                        <m:t>+</m:t>
                      </m:r>
                      <m:r>
                        <m:rPr>
                          <m:sty m:val="p"/>
                        </m:rPr>
                        <a:rPr lang="en-US" sz="3200" b="0" i="0" smtClean="0">
                          <a:latin typeface="Cambria Math" charset="0"/>
                        </a:rPr>
                        <m:t>Pr</m:t>
                      </m:r>
                      <m:r>
                        <a:rPr lang="en-US" sz="3200" b="0" i="1" smtClean="0">
                          <a:latin typeface="Cambria Math" charset="0"/>
                        </a:rPr>
                        <m:t>⁡(</m:t>
                      </m:r>
                      <m:r>
                        <a:rPr lang="en-US" sz="3200" b="0" i="1" smtClean="0">
                          <a:latin typeface="Cambria Math" charset="0"/>
                        </a:rPr>
                        <m:t>𝐵</m:t>
                      </m:r>
                      <m:r>
                        <a:rPr lang="en-US" sz="3200" b="0" i="1" smtClean="0">
                          <a:latin typeface="Cambria Math" charset="0"/>
                        </a:rPr>
                        <m:t>)</m:t>
                      </m:r>
                    </m:oMath>
                  </m:oMathPara>
                </a14:m>
                <a:endParaRPr lang="en-US" sz="3200" dirty="0"/>
              </a:p>
              <a:p>
                <a:pPr/>
                <a14:m>
                  <m:oMathPara xmlns:m="http://schemas.openxmlformats.org/officeDocument/2006/math">
                    <m:oMathParaPr>
                      <m:jc m:val="centerGroup"/>
                    </m:oMathParaPr>
                    <m:oMath xmlns:m="http://schemas.openxmlformats.org/officeDocument/2006/math">
                      <m:func>
                        <m:funcPr>
                          <m:ctrlPr>
                            <a:rPr lang="en-US" sz="3200" b="0" i="1" smtClean="0">
                              <a:latin typeface="Cambria Math" panose="02040503050406030204" pitchFamily="18" charset="0"/>
                            </a:rPr>
                          </m:ctrlPr>
                        </m:funcPr>
                        <m:fName>
                          <m:r>
                            <m:rPr>
                              <m:sty m:val="p"/>
                            </m:rPr>
                            <a:rPr lang="en-US" sz="3200" b="0" i="0" smtClean="0">
                              <a:latin typeface="Cambria Math" charset="0"/>
                            </a:rPr>
                            <m:t>Pr</m:t>
                          </m:r>
                        </m:fName>
                        <m:e>
                          <m:d>
                            <m:dPr>
                              <m:ctrlPr>
                                <a:rPr lang="en-US" sz="3200" b="0" i="1" smtClean="0">
                                  <a:latin typeface="Cambria Math" panose="02040503050406030204" pitchFamily="18" charset="0"/>
                                </a:rPr>
                              </m:ctrlPr>
                            </m:dPr>
                            <m:e>
                              <m:r>
                                <a:rPr lang="en-US" sz="3200" b="0" i="1" smtClean="0">
                                  <a:latin typeface="Cambria Math" charset="0"/>
                                </a:rPr>
                                <m:t>𝑎𝑐𝑒</m:t>
                              </m:r>
                              <m:r>
                                <a:rPr lang="en-US" sz="3200" b="0" i="1" smtClean="0">
                                  <a:latin typeface="Cambria Math" charset="0"/>
                                </a:rPr>
                                <m:t> </m:t>
                              </m:r>
                              <m:r>
                                <a:rPr lang="en-US" sz="3200" b="0" i="1" smtClean="0">
                                  <a:latin typeface="Cambria Math" charset="0"/>
                                </a:rPr>
                                <m:t>𝑜𝑟</m:t>
                              </m:r>
                              <m:r>
                                <a:rPr lang="en-US" sz="3200" b="0" i="1" smtClean="0">
                                  <a:latin typeface="Cambria Math" charset="0"/>
                                </a:rPr>
                                <m:t> </m:t>
                              </m:r>
                              <m:r>
                                <a:rPr lang="en-US" sz="3200" b="0" i="1" smtClean="0">
                                  <a:latin typeface="Cambria Math" charset="0"/>
                                </a:rPr>
                                <m:t>𝑘𝑖𝑛𝑔</m:t>
                              </m:r>
                            </m:e>
                          </m:d>
                        </m:e>
                      </m:func>
                      <m:r>
                        <a:rPr lang="en-US" sz="3200" b="0" i="1" smtClean="0">
                          <a:latin typeface="Cambria Math" charset="0"/>
                        </a:rPr>
                        <m:t>=15%= </m:t>
                      </m:r>
                      <m:f>
                        <m:fPr>
                          <m:ctrlPr>
                            <a:rPr lang="mr-IN" sz="3200" b="0" i="1" smtClean="0">
                              <a:latin typeface="Cambria Math" panose="02040503050406030204" pitchFamily="18" charset="0"/>
                            </a:rPr>
                          </m:ctrlPr>
                        </m:fPr>
                        <m:num>
                          <m:r>
                            <a:rPr lang="en-US" sz="3200" b="0" i="1" smtClean="0">
                              <a:latin typeface="Cambria Math" charset="0"/>
                            </a:rPr>
                            <m:t>4</m:t>
                          </m:r>
                        </m:num>
                        <m:den>
                          <m:r>
                            <a:rPr lang="en-US" sz="3200" b="0" i="1" smtClean="0">
                              <a:latin typeface="Cambria Math" charset="0"/>
                            </a:rPr>
                            <m:t>52</m:t>
                          </m:r>
                        </m:den>
                      </m:f>
                      <m:r>
                        <a:rPr lang="en-US" sz="3200" b="0" i="1" smtClean="0">
                          <a:latin typeface="Cambria Math" charset="0"/>
                        </a:rPr>
                        <m:t>+</m:t>
                      </m:r>
                      <m:f>
                        <m:fPr>
                          <m:ctrlPr>
                            <a:rPr lang="mr-IN" sz="3200" b="0" i="1" smtClean="0">
                              <a:latin typeface="Cambria Math" panose="02040503050406030204" pitchFamily="18" charset="0"/>
                            </a:rPr>
                          </m:ctrlPr>
                        </m:fPr>
                        <m:num>
                          <m:r>
                            <a:rPr lang="en-US" sz="3200" b="0" i="1" smtClean="0">
                              <a:latin typeface="Cambria Math" charset="0"/>
                            </a:rPr>
                            <m:t>4</m:t>
                          </m:r>
                        </m:num>
                        <m:den>
                          <m:r>
                            <a:rPr lang="en-US" sz="3200" b="0" i="1" smtClean="0">
                              <a:latin typeface="Cambria Math" charset="0"/>
                            </a:rPr>
                            <m:t>52</m:t>
                          </m:r>
                        </m:den>
                      </m:f>
                    </m:oMath>
                  </m:oMathPara>
                </a14:m>
                <a:endParaRPr lang="en-US" sz="3200" dirty="0"/>
              </a:p>
              <a:p>
                <a:endParaRPr lang="en-US" sz="3200" dirty="0"/>
              </a:p>
              <a:p>
                <a:pPr algn="r"/>
                <a:r>
                  <a:rPr lang="en-US" sz="2000" dirty="0">
                    <a:solidFill>
                      <a:schemeClr val="tx1">
                        <a:lumMod val="50000"/>
                        <a:lumOff val="50000"/>
                      </a:schemeClr>
                    </a:solidFill>
                  </a:rPr>
                  <a:t>assumes standard deck with no jokers</a:t>
                </a:r>
              </a:p>
            </p:txBody>
          </p:sp>
        </mc:Choice>
        <mc:Fallback xmlns="">
          <p:sp>
            <p:nvSpPr>
              <p:cNvPr id="4" name="Rectangle 3"/>
              <p:cNvSpPr>
                <a:spLocks noRot="1" noChangeAspect="1" noMove="1" noResize="1" noEditPoints="1" noAdjustHandles="1" noChangeArrowheads="1" noChangeShapeType="1" noTextEdit="1"/>
              </p:cNvSpPr>
              <p:nvPr/>
            </p:nvSpPr>
            <p:spPr>
              <a:xfrm>
                <a:off x="195431" y="1225689"/>
                <a:ext cx="11801138" cy="5263044"/>
              </a:xfrm>
              <a:prstGeom prst="rect">
                <a:avLst/>
              </a:prstGeom>
              <a:blipFill rotWithShape="0">
                <a:blip r:embed="rId2"/>
                <a:stretch>
                  <a:fillRect l="-1291" t="-1506" r="-1756" b="-1159"/>
                </a:stretch>
              </a:blipFill>
            </p:spPr>
            <p:txBody>
              <a:bodyPr/>
              <a:lstStyle/>
              <a:p>
                <a:r>
                  <a:rPr lang="en-US">
                    <a:noFill/>
                  </a:rPr>
                  <a:t> </a:t>
                </a:r>
              </a:p>
            </p:txBody>
          </p:sp>
        </mc:Fallback>
      </mc:AlternateContent>
    </p:spTree>
    <p:extLst>
      <p:ext uri="{BB962C8B-B14F-4D97-AF65-F5344CB8AC3E}">
        <p14:creationId xmlns:p14="http://schemas.microsoft.com/office/powerpoint/2010/main" val="1575393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Independent events</a:t>
            </a:r>
          </a:p>
        </p:txBody>
      </p:sp>
      <mc:AlternateContent xmlns:mc="http://schemas.openxmlformats.org/markup-compatibility/2006" xmlns:a14="http://schemas.microsoft.com/office/drawing/2010/main">
        <mc:Choice Requires="a14">
          <p:sp>
            <p:nvSpPr>
              <p:cNvPr id="4" name="Rectangle 3"/>
              <p:cNvSpPr/>
              <p:nvPr/>
            </p:nvSpPr>
            <p:spPr>
              <a:xfrm>
                <a:off x="204396" y="1762479"/>
                <a:ext cx="11801138" cy="4464620"/>
              </a:xfrm>
              <a:prstGeom prst="rect">
                <a:avLst/>
              </a:prstGeom>
            </p:spPr>
            <p:txBody>
              <a:bodyPr wrap="square">
                <a:spAutoFit/>
              </a:bodyPr>
              <a:lstStyle/>
              <a:p>
                <a:r>
                  <a:rPr lang="en-US" sz="3200" dirty="0"/>
                  <a:t>What is the probability of rolling a 1 and then a 2 on a pair of dice?</a:t>
                </a:r>
              </a:p>
              <a:p>
                <a:endParaRPr lang="en-US" sz="3200" dirty="0"/>
              </a:p>
              <a:p>
                <a:r>
                  <a:rPr lang="en-US" sz="3200" dirty="0"/>
                  <a:t>multiplication rule: if two events are independent of one another then the probability of both occurring is just the product of the individual probabilities.</a:t>
                </a:r>
              </a:p>
              <a:p>
                <a:pPr/>
                <a14:m>
                  <m:oMathPara xmlns:m="http://schemas.openxmlformats.org/officeDocument/2006/math">
                    <m:oMathParaPr>
                      <m:jc m:val="centerGroup"/>
                    </m:oMathParaPr>
                    <m:oMath xmlns:m="http://schemas.openxmlformats.org/officeDocument/2006/math">
                      <m:func>
                        <m:funcPr>
                          <m:ctrlPr>
                            <a:rPr lang="en-US" sz="3200" b="0" i="1" smtClean="0">
                              <a:latin typeface="Cambria Math" panose="02040503050406030204" pitchFamily="18" charset="0"/>
                            </a:rPr>
                          </m:ctrlPr>
                        </m:funcPr>
                        <m:fName>
                          <m:r>
                            <m:rPr>
                              <m:sty m:val="p"/>
                            </m:rPr>
                            <a:rPr lang="en-US" sz="3200" b="0" i="0" smtClean="0">
                              <a:latin typeface="Cambria Math" charset="0"/>
                            </a:rPr>
                            <m:t>Pr</m:t>
                          </m:r>
                        </m:fName>
                        <m:e>
                          <m:d>
                            <m:dPr>
                              <m:ctrlPr>
                                <a:rPr lang="en-US" sz="3200" b="0" i="1" smtClean="0">
                                  <a:latin typeface="Cambria Math" panose="02040503050406030204" pitchFamily="18" charset="0"/>
                                </a:rPr>
                              </m:ctrlPr>
                            </m:dPr>
                            <m:e>
                              <m:r>
                                <a:rPr lang="en-US" sz="3200" b="0" i="1" smtClean="0">
                                  <a:latin typeface="Cambria Math" charset="0"/>
                                </a:rPr>
                                <m:t>𝐴</m:t>
                              </m:r>
                              <m:r>
                                <a:rPr lang="en-US" sz="3200" b="0" i="1" smtClean="0">
                                  <a:latin typeface="Cambria Math" charset="0"/>
                                </a:rPr>
                                <m:t> </m:t>
                              </m:r>
                              <m:r>
                                <a:rPr lang="en-US" sz="3200" b="0" i="1" smtClean="0">
                                  <a:latin typeface="Cambria Math" charset="0"/>
                                </a:rPr>
                                <m:t>𝑡h𝑒𝑛</m:t>
                              </m:r>
                              <m:r>
                                <a:rPr lang="en-US" sz="3200" b="0" i="1" smtClean="0">
                                  <a:latin typeface="Cambria Math" charset="0"/>
                                </a:rPr>
                                <m:t> </m:t>
                              </m:r>
                              <m:r>
                                <a:rPr lang="en-US" sz="3200" b="0" i="1" smtClean="0">
                                  <a:latin typeface="Cambria Math" charset="0"/>
                                </a:rPr>
                                <m:t>𝐵</m:t>
                              </m:r>
                            </m:e>
                          </m:d>
                        </m:e>
                      </m:func>
                      <m:r>
                        <a:rPr lang="en-US" sz="3200" b="0" i="1" smtClean="0">
                          <a:latin typeface="Cambria Math" charset="0"/>
                        </a:rPr>
                        <m:t>=</m:t>
                      </m:r>
                      <m:func>
                        <m:funcPr>
                          <m:ctrlPr>
                            <a:rPr lang="en-US" sz="3200" b="0" i="1" smtClean="0">
                              <a:latin typeface="Cambria Math" panose="02040503050406030204" pitchFamily="18" charset="0"/>
                            </a:rPr>
                          </m:ctrlPr>
                        </m:funcPr>
                        <m:fName>
                          <m:r>
                            <m:rPr>
                              <m:sty m:val="p"/>
                            </m:rPr>
                            <a:rPr lang="en-US" sz="3200" b="0" i="0" smtClean="0">
                              <a:latin typeface="Cambria Math" charset="0"/>
                            </a:rPr>
                            <m:t>Pr</m:t>
                          </m:r>
                        </m:fName>
                        <m:e>
                          <m:d>
                            <m:dPr>
                              <m:ctrlPr>
                                <a:rPr lang="en-US" sz="3200" b="0" i="1" smtClean="0">
                                  <a:latin typeface="Cambria Math" panose="02040503050406030204" pitchFamily="18" charset="0"/>
                                </a:rPr>
                              </m:ctrlPr>
                            </m:dPr>
                            <m:e>
                              <m:r>
                                <a:rPr lang="en-US" sz="3200" b="0" i="1" smtClean="0">
                                  <a:latin typeface="Cambria Math" charset="0"/>
                                </a:rPr>
                                <m:t>𝐴</m:t>
                              </m:r>
                            </m:e>
                          </m:d>
                        </m:e>
                      </m:func>
                      <m:r>
                        <a:rPr lang="en-US" sz="3200" b="0" i="1" smtClean="0">
                          <a:latin typeface="Cambria Math" charset="0"/>
                          <a:ea typeface="Cambria Math" charset="0"/>
                          <a:cs typeface="Cambria Math" charset="0"/>
                        </a:rPr>
                        <m:t>×</m:t>
                      </m:r>
                      <m:r>
                        <a:rPr lang="en-US" sz="3200" b="0" i="1" smtClean="0">
                          <a:latin typeface="Cambria Math" charset="0"/>
                        </a:rPr>
                        <m:t> </m:t>
                      </m:r>
                      <m:r>
                        <m:rPr>
                          <m:sty m:val="p"/>
                        </m:rPr>
                        <a:rPr lang="en-US" sz="3200" b="0" i="0" smtClean="0">
                          <a:latin typeface="Cambria Math" charset="0"/>
                        </a:rPr>
                        <m:t>Pr</m:t>
                      </m:r>
                      <m:r>
                        <a:rPr lang="en-US" sz="3200" b="0" i="1" smtClean="0">
                          <a:latin typeface="Cambria Math" charset="0"/>
                        </a:rPr>
                        <m:t>⁡(</m:t>
                      </m:r>
                      <m:r>
                        <a:rPr lang="en-US" sz="3200" b="0" i="1" smtClean="0">
                          <a:latin typeface="Cambria Math" charset="0"/>
                        </a:rPr>
                        <m:t>𝐵</m:t>
                      </m:r>
                      <m:r>
                        <a:rPr lang="en-US" sz="3200" b="0" i="1" smtClean="0">
                          <a:latin typeface="Cambria Math" charset="0"/>
                        </a:rPr>
                        <m:t>)</m:t>
                      </m:r>
                    </m:oMath>
                  </m:oMathPara>
                </a14:m>
                <a:endParaRPr lang="en-US" sz="3200" dirty="0"/>
              </a:p>
              <a:p>
                <a:endParaRPr lang="en-US" sz="3200" dirty="0"/>
              </a:p>
              <a:p>
                <a:pPr/>
                <a14:m>
                  <m:oMathPara xmlns:m="http://schemas.openxmlformats.org/officeDocument/2006/math">
                    <m:oMathParaPr>
                      <m:jc m:val="centerGroup"/>
                    </m:oMathParaPr>
                    <m:oMath xmlns:m="http://schemas.openxmlformats.org/officeDocument/2006/math">
                      <m:func>
                        <m:funcPr>
                          <m:ctrlPr>
                            <a:rPr lang="en-US" sz="3200" b="0" i="1" smtClean="0">
                              <a:latin typeface="Cambria Math" panose="02040503050406030204" pitchFamily="18" charset="0"/>
                            </a:rPr>
                          </m:ctrlPr>
                        </m:funcPr>
                        <m:fName>
                          <m:r>
                            <m:rPr>
                              <m:sty m:val="p"/>
                            </m:rPr>
                            <a:rPr lang="en-US" sz="3200" b="0" i="0" smtClean="0">
                              <a:latin typeface="Cambria Math" charset="0"/>
                            </a:rPr>
                            <m:t>Pr</m:t>
                          </m:r>
                        </m:fName>
                        <m:e>
                          <m:d>
                            <m:dPr>
                              <m:ctrlPr>
                                <a:rPr lang="en-US" sz="3200" b="0" i="1" smtClean="0">
                                  <a:latin typeface="Cambria Math" panose="02040503050406030204" pitchFamily="18" charset="0"/>
                                </a:rPr>
                              </m:ctrlPr>
                            </m:dPr>
                            <m:e>
                              <m:r>
                                <a:rPr lang="en-US" sz="3200" b="0" i="1" smtClean="0">
                                  <a:latin typeface="Cambria Math" charset="0"/>
                                </a:rPr>
                                <m:t>1 </m:t>
                              </m:r>
                              <m:r>
                                <a:rPr lang="en-US" sz="3200" b="0" i="1" smtClean="0">
                                  <a:latin typeface="Cambria Math" charset="0"/>
                                </a:rPr>
                                <m:t>𝑡h𝑒𝑛</m:t>
                              </m:r>
                              <m:r>
                                <a:rPr lang="en-US" sz="3200" b="0" i="1" smtClean="0">
                                  <a:latin typeface="Cambria Math" charset="0"/>
                                </a:rPr>
                                <m:t> 2</m:t>
                              </m:r>
                            </m:e>
                          </m:d>
                        </m:e>
                      </m:func>
                      <m:r>
                        <a:rPr lang="en-US" sz="3200" b="0" i="1" smtClean="0">
                          <a:latin typeface="Cambria Math" charset="0"/>
                        </a:rPr>
                        <m:t>=3%=</m:t>
                      </m:r>
                      <m:f>
                        <m:fPr>
                          <m:ctrlPr>
                            <a:rPr lang="mr-IN" sz="3200" b="0" i="1" smtClean="0">
                              <a:latin typeface="Cambria Math" panose="02040503050406030204" pitchFamily="18" charset="0"/>
                            </a:rPr>
                          </m:ctrlPr>
                        </m:fPr>
                        <m:num>
                          <m:r>
                            <a:rPr lang="en-US" sz="3200" b="0" i="1" smtClean="0">
                              <a:latin typeface="Cambria Math" charset="0"/>
                            </a:rPr>
                            <m:t>1</m:t>
                          </m:r>
                        </m:num>
                        <m:den>
                          <m:r>
                            <a:rPr lang="en-US" sz="3200" b="0" i="1" smtClean="0">
                              <a:latin typeface="Cambria Math" charset="0"/>
                            </a:rPr>
                            <m:t>6</m:t>
                          </m:r>
                        </m:den>
                      </m:f>
                      <m:r>
                        <a:rPr lang="en-US" sz="3200" b="0" i="1" smtClean="0">
                          <a:latin typeface="Cambria Math" charset="0"/>
                          <a:ea typeface="Cambria Math" charset="0"/>
                          <a:cs typeface="Cambria Math" charset="0"/>
                        </a:rPr>
                        <m:t>×</m:t>
                      </m:r>
                      <m:f>
                        <m:fPr>
                          <m:ctrlPr>
                            <a:rPr lang="mr-IN" sz="3200" b="0" i="1" smtClean="0">
                              <a:latin typeface="Cambria Math" panose="02040503050406030204" pitchFamily="18" charset="0"/>
                            </a:rPr>
                          </m:ctrlPr>
                        </m:fPr>
                        <m:num>
                          <m:r>
                            <a:rPr lang="en-US" sz="3200" b="0" i="1" smtClean="0">
                              <a:latin typeface="Cambria Math" charset="0"/>
                            </a:rPr>
                            <m:t>1</m:t>
                          </m:r>
                        </m:num>
                        <m:den>
                          <m:r>
                            <a:rPr lang="en-US" sz="3200" b="0" i="1" smtClean="0">
                              <a:latin typeface="Cambria Math" charset="0"/>
                            </a:rPr>
                            <m:t>6</m:t>
                          </m:r>
                        </m:den>
                      </m:f>
                    </m:oMath>
                  </m:oMathPara>
                </a14:m>
                <a:endParaRPr lang="en-US" sz="3200" dirty="0"/>
              </a:p>
            </p:txBody>
          </p:sp>
        </mc:Choice>
        <mc:Fallback xmlns="">
          <p:sp>
            <p:nvSpPr>
              <p:cNvPr id="4" name="Rectangle 3"/>
              <p:cNvSpPr>
                <a:spLocks noRot="1" noChangeAspect="1" noMove="1" noResize="1" noEditPoints="1" noAdjustHandles="1" noChangeArrowheads="1" noChangeShapeType="1" noTextEdit="1"/>
              </p:cNvSpPr>
              <p:nvPr/>
            </p:nvSpPr>
            <p:spPr>
              <a:xfrm>
                <a:off x="204396" y="1762479"/>
                <a:ext cx="11801138" cy="4464620"/>
              </a:xfrm>
              <a:prstGeom prst="rect">
                <a:avLst/>
              </a:prstGeom>
              <a:blipFill rotWithShape="0">
                <a:blip r:embed="rId2"/>
                <a:stretch>
                  <a:fillRect l="-1344" t="-1774" r="-2067"/>
                </a:stretch>
              </a:blipFill>
            </p:spPr>
            <p:txBody>
              <a:bodyPr/>
              <a:lstStyle/>
              <a:p>
                <a:r>
                  <a:rPr lang="en-US">
                    <a:noFill/>
                  </a:rPr>
                  <a:t> </a:t>
                </a:r>
              </a:p>
            </p:txBody>
          </p:sp>
        </mc:Fallback>
      </mc:AlternateContent>
    </p:spTree>
    <p:extLst>
      <p:ext uri="{BB962C8B-B14F-4D97-AF65-F5344CB8AC3E}">
        <p14:creationId xmlns:p14="http://schemas.microsoft.com/office/powerpoint/2010/main" val="1230530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Non-independence</a:t>
            </a:r>
          </a:p>
        </p:txBody>
      </p:sp>
      <p:sp>
        <p:nvSpPr>
          <p:cNvPr id="4" name="Rectangle 3"/>
          <p:cNvSpPr/>
          <p:nvPr/>
        </p:nvSpPr>
        <p:spPr>
          <a:xfrm>
            <a:off x="195431" y="1273781"/>
            <a:ext cx="11801138" cy="3046988"/>
          </a:xfrm>
          <a:prstGeom prst="rect">
            <a:avLst/>
          </a:prstGeom>
        </p:spPr>
        <p:txBody>
          <a:bodyPr wrap="square">
            <a:spAutoFit/>
          </a:bodyPr>
          <a:lstStyle/>
          <a:p>
            <a:r>
              <a:rPr lang="en-US" sz="3200" dirty="0"/>
              <a:t>non-independent events- conditional probability: is the probability of an event given that another event has already occurred.</a:t>
            </a:r>
          </a:p>
          <a:p>
            <a:endParaRPr lang="en-US" sz="3200" dirty="0"/>
          </a:p>
          <a:p>
            <a:r>
              <a:rPr lang="en-US" sz="3200" dirty="0"/>
              <a:t>For instance, the probability of surviving the sinking of the Titanic was very different than the probability of surviving if you were a female</a:t>
            </a:r>
          </a:p>
          <a:p>
            <a:endParaRPr lang="en-US" sz="32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43294" y="3970040"/>
            <a:ext cx="6505412" cy="2537231"/>
          </a:xfrm>
          <a:prstGeom prst="rect">
            <a:avLst/>
          </a:prstGeom>
        </p:spPr>
      </p:pic>
    </p:spTree>
    <p:extLst>
      <p:ext uri="{BB962C8B-B14F-4D97-AF65-F5344CB8AC3E}">
        <p14:creationId xmlns:p14="http://schemas.microsoft.com/office/powerpoint/2010/main" val="6984218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Conditional probability</a:t>
            </a:r>
          </a:p>
        </p:txBody>
      </p:sp>
      <mc:AlternateContent xmlns:mc="http://schemas.openxmlformats.org/markup-compatibility/2006" xmlns:a14="http://schemas.microsoft.com/office/drawing/2010/main">
        <mc:Choice Requires="a14">
          <p:sp>
            <p:nvSpPr>
              <p:cNvPr id="4" name="Rectangle 3"/>
              <p:cNvSpPr/>
              <p:nvPr/>
            </p:nvSpPr>
            <p:spPr>
              <a:xfrm>
                <a:off x="195431" y="2065518"/>
                <a:ext cx="11801138" cy="292759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unc>
                        <m:funcPr>
                          <m:ctrlPr>
                            <a:rPr lang="en-US" sz="3200" b="0" i="1" smtClean="0">
                              <a:latin typeface="Cambria Math" panose="02040503050406030204" pitchFamily="18" charset="0"/>
                            </a:rPr>
                          </m:ctrlPr>
                        </m:funcPr>
                        <m:fName>
                          <m:r>
                            <m:rPr>
                              <m:sty m:val="p"/>
                            </m:rPr>
                            <a:rPr lang="en-US" sz="3200" b="0" i="0" smtClean="0">
                              <a:latin typeface="Cambria Math" charset="0"/>
                            </a:rPr>
                            <m:t>Pr</m:t>
                          </m:r>
                        </m:fName>
                        <m:e>
                          <m:d>
                            <m:dPr>
                              <m:ctrlPr>
                                <a:rPr lang="en-US" sz="3200" b="0" i="1" smtClean="0">
                                  <a:latin typeface="Cambria Math" panose="02040503050406030204" pitchFamily="18" charset="0"/>
                                </a:rPr>
                              </m:ctrlPr>
                            </m:dPr>
                            <m:e>
                              <m:r>
                                <a:rPr lang="en-US" sz="3200" b="0" i="1" smtClean="0">
                                  <a:latin typeface="Cambria Math" charset="0"/>
                                </a:rPr>
                                <m:t>𝑠𝑢𝑟𝑣𝑖𝑣𝑖𝑎𝑙</m:t>
                              </m:r>
                            </m:e>
                          </m:d>
                        </m:e>
                      </m:func>
                      <m:r>
                        <a:rPr lang="en-US" sz="3200" b="0" i="1" smtClean="0">
                          <a:latin typeface="Cambria Math" charset="0"/>
                        </a:rPr>
                        <m:t>=32%=</m:t>
                      </m:r>
                      <m:f>
                        <m:fPr>
                          <m:ctrlPr>
                            <a:rPr lang="mr-IN" sz="3200" b="0" i="1" smtClean="0">
                              <a:latin typeface="Cambria Math" panose="02040503050406030204" pitchFamily="18" charset="0"/>
                            </a:rPr>
                          </m:ctrlPr>
                        </m:fPr>
                        <m:num>
                          <m:r>
                            <a:rPr lang="en-US" sz="3200" b="0" i="1" smtClean="0">
                              <a:latin typeface="Cambria Math" charset="0"/>
                            </a:rPr>
                            <m:t>711</m:t>
                          </m:r>
                        </m:num>
                        <m:den>
                          <m:r>
                            <a:rPr lang="en-US" sz="3200" b="0" i="1" smtClean="0">
                              <a:latin typeface="Cambria Math" charset="0"/>
                            </a:rPr>
                            <m:t>2201</m:t>
                          </m:r>
                        </m:den>
                      </m:f>
                    </m:oMath>
                  </m:oMathPara>
                </a14:m>
                <a:endParaRPr lang="en-US" sz="3200" dirty="0"/>
              </a:p>
              <a:p>
                <a:endParaRPr lang="en-US" sz="3200" dirty="0"/>
              </a:p>
              <a:p>
                <a:pPr/>
                <a14:m>
                  <m:oMathPara xmlns:m="http://schemas.openxmlformats.org/officeDocument/2006/math">
                    <m:oMathParaPr>
                      <m:jc m:val="centerGroup"/>
                    </m:oMathParaPr>
                    <m:oMath xmlns:m="http://schemas.openxmlformats.org/officeDocument/2006/math">
                      <m:func>
                        <m:funcPr>
                          <m:ctrlPr>
                            <a:rPr lang="en-US" sz="3200" b="0" i="1" smtClean="0">
                              <a:latin typeface="Cambria Math" panose="02040503050406030204" pitchFamily="18" charset="0"/>
                            </a:rPr>
                          </m:ctrlPr>
                        </m:funcPr>
                        <m:fName>
                          <m:r>
                            <m:rPr>
                              <m:sty m:val="p"/>
                            </m:rPr>
                            <a:rPr lang="en-US" sz="3200" b="0" i="0" smtClean="0">
                              <a:latin typeface="Cambria Math" charset="0"/>
                            </a:rPr>
                            <m:t>Pr</m:t>
                          </m:r>
                        </m:fName>
                        <m:e>
                          <m:d>
                            <m:dPr>
                              <m:ctrlPr>
                                <a:rPr lang="en-US" sz="3200" b="0" i="1" smtClean="0">
                                  <a:latin typeface="Cambria Math" panose="02040503050406030204" pitchFamily="18" charset="0"/>
                                </a:rPr>
                              </m:ctrlPr>
                            </m:dPr>
                            <m:e>
                              <m:r>
                                <a:rPr lang="en-US" sz="3200" b="0" i="1" smtClean="0">
                                  <a:latin typeface="Cambria Math" charset="0"/>
                                </a:rPr>
                                <m:t>𝑠𝑢𝑟𝑣𝑖𝑣𝑖𝑎𝑙</m:t>
                              </m:r>
                              <m:r>
                                <a:rPr lang="en-US" sz="3200" b="0" i="1" smtClean="0">
                                  <a:latin typeface="Cambria Math" charset="0"/>
                                </a:rPr>
                                <m:t> | </m:t>
                              </m:r>
                              <m:r>
                                <a:rPr lang="en-US" sz="3200" b="0" i="1" smtClean="0">
                                  <a:latin typeface="Cambria Math" charset="0"/>
                                </a:rPr>
                                <m:t>𝑓𝑒𝑚𝑎𝑙𝑒</m:t>
                              </m:r>
                            </m:e>
                          </m:d>
                        </m:e>
                      </m:func>
                      <m:r>
                        <a:rPr lang="en-US" sz="3200" b="0" i="1" smtClean="0">
                          <a:latin typeface="Cambria Math" charset="0"/>
                        </a:rPr>
                        <m:t>=73%=</m:t>
                      </m:r>
                      <m:f>
                        <m:fPr>
                          <m:ctrlPr>
                            <a:rPr lang="mr-IN" sz="3200" b="0" i="1" smtClean="0">
                              <a:latin typeface="Cambria Math" panose="02040503050406030204" pitchFamily="18" charset="0"/>
                            </a:rPr>
                          </m:ctrlPr>
                        </m:fPr>
                        <m:num>
                          <m:r>
                            <a:rPr lang="en-US" sz="3200" b="0" i="1" smtClean="0">
                              <a:latin typeface="Cambria Math" charset="0"/>
                            </a:rPr>
                            <m:t>344</m:t>
                          </m:r>
                        </m:num>
                        <m:den>
                          <m:r>
                            <a:rPr lang="en-US" sz="3200" b="0" i="1" smtClean="0">
                              <a:latin typeface="Cambria Math" charset="0"/>
                            </a:rPr>
                            <m:t>470</m:t>
                          </m:r>
                        </m:den>
                      </m:f>
                    </m:oMath>
                  </m:oMathPara>
                </a14:m>
                <a:endParaRPr lang="en-US" sz="3200" dirty="0"/>
              </a:p>
              <a:p>
                <a:endParaRPr lang="en-US" sz="3200" dirty="0"/>
              </a:p>
            </p:txBody>
          </p:sp>
        </mc:Choice>
        <mc:Fallback xmlns="">
          <p:sp>
            <p:nvSpPr>
              <p:cNvPr id="4" name="Rectangle 3"/>
              <p:cNvSpPr>
                <a:spLocks noRot="1" noChangeAspect="1" noMove="1" noResize="1" noEditPoints="1" noAdjustHandles="1" noChangeArrowheads="1" noChangeShapeType="1" noTextEdit="1"/>
              </p:cNvSpPr>
              <p:nvPr/>
            </p:nvSpPr>
            <p:spPr>
              <a:xfrm>
                <a:off x="195431" y="2065518"/>
                <a:ext cx="11801138" cy="2927596"/>
              </a:xfrm>
              <a:prstGeom prst="rect">
                <a:avLst/>
              </a:prstGeom>
              <a:blipFill rotWithShape="0">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7564068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Frequentist and Bayesian</a:t>
            </a:r>
          </a:p>
        </p:txBody>
      </p:sp>
      <p:pic>
        <p:nvPicPr>
          <p:cNvPr id="5" name="Picture 4"/>
          <p:cNvPicPr>
            <a:picLocks noChangeAspect="1"/>
          </p:cNvPicPr>
          <p:nvPr/>
        </p:nvPicPr>
        <p:blipFill>
          <a:blip r:embed="rId2"/>
          <a:stretch>
            <a:fillRect/>
          </a:stretch>
        </p:blipFill>
        <p:spPr>
          <a:xfrm>
            <a:off x="481264" y="1343025"/>
            <a:ext cx="3010344" cy="2257758"/>
          </a:xfrm>
          <a:prstGeom prst="rect">
            <a:avLst/>
          </a:prstGeom>
        </p:spPr>
      </p:pic>
      <p:pic>
        <p:nvPicPr>
          <p:cNvPr id="6" name="Picture 5"/>
          <p:cNvPicPr>
            <a:picLocks noChangeAspect="1"/>
          </p:cNvPicPr>
          <p:nvPr/>
        </p:nvPicPr>
        <p:blipFill>
          <a:blip r:embed="rId3"/>
          <a:stretch>
            <a:fillRect/>
          </a:stretch>
        </p:blipFill>
        <p:spPr>
          <a:xfrm>
            <a:off x="481264" y="4007893"/>
            <a:ext cx="3448384" cy="2255430"/>
          </a:xfrm>
          <a:prstGeom prst="rect">
            <a:avLst/>
          </a:prstGeom>
        </p:spPr>
      </p:pic>
      <p:pic>
        <p:nvPicPr>
          <p:cNvPr id="7" name="Picture 6"/>
          <p:cNvPicPr>
            <a:picLocks noChangeAspect="1"/>
          </p:cNvPicPr>
          <p:nvPr/>
        </p:nvPicPr>
        <p:blipFill>
          <a:blip r:embed="rId4"/>
          <a:stretch>
            <a:fillRect/>
          </a:stretch>
        </p:blipFill>
        <p:spPr>
          <a:xfrm>
            <a:off x="4597077" y="2625289"/>
            <a:ext cx="1824898" cy="2262873"/>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27444" y="1172584"/>
            <a:ext cx="3648297" cy="5534809"/>
          </a:xfrm>
          <a:prstGeom prst="rect">
            <a:avLst/>
          </a:prstGeom>
        </p:spPr>
      </p:pic>
    </p:spTree>
    <p:extLst>
      <p:ext uri="{BB962C8B-B14F-4D97-AF65-F5344CB8AC3E}">
        <p14:creationId xmlns:p14="http://schemas.microsoft.com/office/powerpoint/2010/main" val="12238942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Frequentist and Bayesian</a:t>
            </a:r>
          </a:p>
        </p:txBody>
      </p:sp>
      <p:graphicFrame>
        <p:nvGraphicFramePr>
          <p:cNvPr id="4" name="Table 3"/>
          <p:cNvGraphicFramePr>
            <a:graphicFrameLocks noGrp="1"/>
          </p:cNvGraphicFramePr>
          <p:nvPr>
            <p:extLst>
              <p:ext uri="{D42A27DB-BD31-4B8C-83A1-F6EECF244321}">
                <p14:modId xmlns:p14="http://schemas.microsoft.com/office/powerpoint/2010/main" val="1289521892"/>
              </p:ext>
            </p:extLst>
          </p:nvPr>
        </p:nvGraphicFramePr>
        <p:xfrm>
          <a:off x="409074" y="1842041"/>
          <a:ext cx="10960767" cy="2103120"/>
        </p:xfrm>
        <a:graphic>
          <a:graphicData uri="http://schemas.openxmlformats.org/drawingml/2006/table">
            <a:tbl>
              <a:tblPr firstRow="1" bandRow="1">
                <a:tableStyleId>{5C22544A-7EE6-4342-B048-85BDC9FD1C3A}</a:tableStyleId>
              </a:tblPr>
              <a:tblGrid>
                <a:gridCol w="2695073">
                  <a:extLst>
                    <a:ext uri="{9D8B030D-6E8A-4147-A177-3AD203B41FA5}">
                      <a16:colId xmlns:a16="http://schemas.microsoft.com/office/drawing/2014/main" val="20000"/>
                    </a:ext>
                  </a:extLst>
                </a:gridCol>
                <a:gridCol w="4612105">
                  <a:extLst>
                    <a:ext uri="{9D8B030D-6E8A-4147-A177-3AD203B41FA5}">
                      <a16:colId xmlns:a16="http://schemas.microsoft.com/office/drawing/2014/main" val="20001"/>
                    </a:ext>
                  </a:extLst>
                </a:gridCol>
                <a:gridCol w="3653589">
                  <a:extLst>
                    <a:ext uri="{9D8B030D-6E8A-4147-A177-3AD203B41FA5}">
                      <a16:colId xmlns:a16="http://schemas.microsoft.com/office/drawing/2014/main" val="20002"/>
                    </a:ext>
                  </a:extLst>
                </a:gridCol>
              </a:tblGrid>
              <a:tr h="370840">
                <a:tc>
                  <a:txBody>
                    <a:bodyPr/>
                    <a:lstStyle/>
                    <a:p>
                      <a:endParaRPr lang="en-US" sz="3600" b="0" dirty="0">
                        <a:solidFill>
                          <a:schemeClr val="tx1"/>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r>
                        <a:rPr lang="en-US" sz="3600" b="1" dirty="0">
                          <a:solidFill>
                            <a:schemeClr val="tx1"/>
                          </a:solidFill>
                        </a:rPr>
                        <a:t>Frequentist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3600" b="1" dirty="0">
                          <a:solidFill>
                            <a:schemeClr val="tx1"/>
                          </a:solidFill>
                        </a:rPr>
                        <a:t>Bayesian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370840">
                <a:tc>
                  <a:txBody>
                    <a:bodyPr/>
                    <a:lstStyle/>
                    <a:p>
                      <a:r>
                        <a:rPr lang="en-US" sz="2800" b="0" dirty="0">
                          <a:solidFill>
                            <a:schemeClr val="tx1"/>
                          </a:solidFill>
                        </a:rPr>
                        <a:t>Hypothesis test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800" b="0" dirty="0">
                          <a:solidFill>
                            <a:schemeClr val="tx1"/>
                          </a:solidFill>
                        </a:rPr>
                        <a:t>P-value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800" b="0" dirty="0">
                          <a:solidFill>
                            <a:schemeClr val="tx1"/>
                          </a:solidFill>
                        </a:rPr>
                        <a:t>Bayes</a:t>
                      </a:r>
                      <a:r>
                        <a:rPr lang="en-US" sz="2800" b="0" baseline="0" dirty="0">
                          <a:solidFill>
                            <a:schemeClr val="tx1"/>
                          </a:solidFill>
                        </a:rPr>
                        <a:t> factors</a:t>
                      </a:r>
                      <a:endParaRPr lang="en-US" sz="28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70840">
                <a:tc>
                  <a:txBody>
                    <a:bodyPr/>
                    <a:lstStyle/>
                    <a:p>
                      <a:r>
                        <a:rPr lang="en-US" sz="2800" b="0" dirty="0">
                          <a:solidFill>
                            <a:schemeClr val="tx1"/>
                          </a:solidFill>
                        </a:rPr>
                        <a:t>Parameter estimation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800" b="0" dirty="0">
                          <a:solidFill>
                            <a:schemeClr val="tx1"/>
                          </a:solidFill>
                        </a:rPr>
                        <a:t>Maximum likelihood with confidence interval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800" b="0" dirty="0">
                          <a:solidFill>
                            <a:schemeClr val="tx1"/>
                          </a:solidFill>
                        </a:rPr>
                        <a:t>Posterior</a:t>
                      </a:r>
                      <a:r>
                        <a:rPr lang="en-US" sz="2800" b="0" baseline="0" dirty="0">
                          <a:solidFill>
                            <a:schemeClr val="tx1"/>
                          </a:solidFill>
                        </a:rPr>
                        <a:t> distribution</a:t>
                      </a:r>
                      <a:endParaRPr lang="en-US" sz="28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557571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 name="Rectangle 2"/>
          <p:cNvSpPr/>
          <p:nvPr/>
        </p:nvSpPr>
        <p:spPr>
          <a:xfrm>
            <a:off x="3152274" y="2538663"/>
            <a:ext cx="4499810" cy="421105"/>
          </a:xfrm>
          <a:prstGeom prst="rect">
            <a:avLst/>
          </a:prstGeom>
          <a:solidFill>
            <a:srgbClr val="FFFF00">
              <a:alpha val="4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Frequentist and Bayesian</a:t>
            </a:r>
          </a:p>
        </p:txBody>
      </p:sp>
      <p:graphicFrame>
        <p:nvGraphicFramePr>
          <p:cNvPr id="4" name="Table 3"/>
          <p:cNvGraphicFramePr>
            <a:graphicFrameLocks noGrp="1"/>
          </p:cNvGraphicFramePr>
          <p:nvPr>
            <p:extLst>
              <p:ext uri="{D42A27DB-BD31-4B8C-83A1-F6EECF244321}">
                <p14:modId xmlns:p14="http://schemas.microsoft.com/office/powerpoint/2010/main" val="1289521892"/>
              </p:ext>
            </p:extLst>
          </p:nvPr>
        </p:nvGraphicFramePr>
        <p:xfrm>
          <a:off x="409074" y="1842041"/>
          <a:ext cx="10960767" cy="2103120"/>
        </p:xfrm>
        <a:graphic>
          <a:graphicData uri="http://schemas.openxmlformats.org/drawingml/2006/table">
            <a:tbl>
              <a:tblPr firstRow="1" bandRow="1">
                <a:tableStyleId>{5C22544A-7EE6-4342-B048-85BDC9FD1C3A}</a:tableStyleId>
              </a:tblPr>
              <a:tblGrid>
                <a:gridCol w="2695073">
                  <a:extLst>
                    <a:ext uri="{9D8B030D-6E8A-4147-A177-3AD203B41FA5}">
                      <a16:colId xmlns:a16="http://schemas.microsoft.com/office/drawing/2014/main" val="20000"/>
                    </a:ext>
                  </a:extLst>
                </a:gridCol>
                <a:gridCol w="4612105">
                  <a:extLst>
                    <a:ext uri="{9D8B030D-6E8A-4147-A177-3AD203B41FA5}">
                      <a16:colId xmlns:a16="http://schemas.microsoft.com/office/drawing/2014/main" val="20001"/>
                    </a:ext>
                  </a:extLst>
                </a:gridCol>
                <a:gridCol w="3653589">
                  <a:extLst>
                    <a:ext uri="{9D8B030D-6E8A-4147-A177-3AD203B41FA5}">
                      <a16:colId xmlns:a16="http://schemas.microsoft.com/office/drawing/2014/main" val="20002"/>
                    </a:ext>
                  </a:extLst>
                </a:gridCol>
              </a:tblGrid>
              <a:tr h="370840">
                <a:tc>
                  <a:txBody>
                    <a:bodyPr/>
                    <a:lstStyle/>
                    <a:p>
                      <a:endParaRPr lang="en-US" sz="3600" b="0" dirty="0">
                        <a:solidFill>
                          <a:schemeClr val="tx1"/>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r>
                        <a:rPr lang="en-US" sz="3600" b="1" dirty="0">
                          <a:solidFill>
                            <a:schemeClr val="tx1"/>
                          </a:solidFill>
                        </a:rPr>
                        <a:t>Frequentist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3600" b="1" dirty="0">
                          <a:solidFill>
                            <a:schemeClr val="tx1"/>
                          </a:solidFill>
                        </a:rPr>
                        <a:t>Bayesian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370840">
                <a:tc>
                  <a:txBody>
                    <a:bodyPr/>
                    <a:lstStyle/>
                    <a:p>
                      <a:r>
                        <a:rPr lang="en-US" sz="2800" b="0" dirty="0">
                          <a:solidFill>
                            <a:schemeClr val="tx1"/>
                          </a:solidFill>
                        </a:rPr>
                        <a:t>Hypothesis test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800" b="0" dirty="0">
                          <a:solidFill>
                            <a:schemeClr val="tx1"/>
                          </a:solidFill>
                        </a:rPr>
                        <a:t>P-value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800" b="0" dirty="0">
                          <a:solidFill>
                            <a:schemeClr val="tx1"/>
                          </a:solidFill>
                        </a:rPr>
                        <a:t>Bayes</a:t>
                      </a:r>
                      <a:r>
                        <a:rPr lang="en-US" sz="2800" b="0" baseline="0" dirty="0">
                          <a:solidFill>
                            <a:schemeClr val="tx1"/>
                          </a:solidFill>
                        </a:rPr>
                        <a:t> factors</a:t>
                      </a:r>
                      <a:endParaRPr lang="en-US" sz="28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70840">
                <a:tc>
                  <a:txBody>
                    <a:bodyPr/>
                    <a:lstStyle/>
                    <a:p>
                      <a:r>
                        <a:rPr lang="en-US" sz="2800" b="0" dirty="0">
                          <a:solidFill>
                            <a:schemeClr val="tx1"/>
                          </a:solidFill>
                        </a:rPr>
                        <a:t>Parameter estimation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800" b="0" dirty="0">
                          <a:solidFill>
                            <a:schemeClr val="tx1"/>
                          </a:solidFill>
                        </a:rPr>
                        <a:t>Maximum likelihood with confidence interval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800" b="0" dirty="0">
                          <a:solidFill>
                            <a:schemeClr val="tx1"/>
                          </a:solidFill>
                        </a:rPr>
                        <a:t>Posterior</a:t>
                      </a:r>
                      <a:r>
                        <a:rPr lang="en-US" sz="2800" b="0" baseline="0" dirty="0">
                          <a:solidFill>
                            <a:schemeClr val="tx1"/>
                          </a:solidFill>
                        </a:rPr>
                        <a:t> distribution</a:t>
                      </a:r>
                      <a:endParaRPr lang="en-US" sz="28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6479955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What is a p-value?</a:t>
            </a:r>
          </a:p>
        </p:txBody>
      </p:sp>
      <p:sp>
        <p:nvSpPr>
          <p:cNvPr id="4" name="Rectangle 3"/>
          <p:cNvSpPr/>
          <p:nvPr/>
        </p:nvSpPr>
        <p:spPr>
          <a:xfrm>
            <a:off x="461209" y="1391199"/>
            <a:ext cx="11522243" cy="954107"/>
          </a:xfrm>
          <a:prstGeom prst="rect">
            <a:avLst/>
          </a:prstGeom>
        </p:spPr>
        <p:txBody>
          <a:bodyPr wrap="square">
            <a:spAutoFit/>
          </a:bodyPr>
          <a:lstStyle/>
          <a:p>
            <a:r>
              <a:rPr lang="en-US" sz="2800">
                <a:solidFill>
                  <a:srgbClr val="222222"/>
                </a:solidFill>
                <a:latin typeface="Roboto" charset="0"/>
              </a:rPr>
              <a:t>Is </a:t>
            </a:r>
            <a:r>
              <a:rPr lang="en-US" sz="2800" dirty="0">
                <a:solidFill>
                  <a:srgbClr val="222222"/>
                </a:solidFill>
                <a:latin typeface="Roboto" charset="0"/>
              </a:rPr>
              <a:t>the probability of finding the observed, or more extreme, results when the null </a:t>
            </a:r>
            <a:r>
              <a:rPr lang="en-US" sz="2800">
                <a:solidFill>
                  <a:srgbClr val="222222"/>
                </a:solidFill>
                <a:latin typeface="Roboto" charset="0"/>
              </a:rPr>
              <a:t>hypothesis is true.</a:t>
            </a:r>
            <a:endParaRPr lang="en-US" sz="2800"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1168" y="2345306"/>
            <a:ext cx="7142078" cy="4212922"/>
          </a:xfrm>
          <a:prstGeom prst="rect">
            <a:avLst/>
          </a:prstGeom>
        </p:spPr>
      </p:pic>
      <mc:AlternateContent xmlns:mc="http://schemas.openxmlformats.org/markup-compatibility/2006" xmlns:a14="http://schemas.microsoft.com/office/drawing/2010/main">
        <mc:Choice Requires="a14">
          <p:sp>
            <p:nvSpPr>
              <p:cNvPr id="3" name="TextBox 2"/>
              <p:cNvSpPr txBox="1"/>
              <p:nvPr/>
            </p:nvSpPr>
            <p:spPr>
              <a:xfrm>
                <a:off x="8830488" y="3218213"/>
                <a:ext cx="2190535" cy="11489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charset="0"/>
                        </a:rPr>
                        <m:t>𝑡</m:t>
                      </m:r>
                      <m:r>
                        <a:rPr lang="en-US" sz="3200" b="0" i="1" smtClean="0">
                          <a:latin typeface="Cambria Math" charset="0"/>
                        </a:rPr>
                        <m:t>=</m:t>
                      </m:r>
                      <m:f>
                        <m:fPr>
                          <m:ctrlPr>
                            <a:rPr lang="mr-IN" sz="3200" b="0" i="1" smtClean="0">
                              <a:latin typeface="Cambria Math" panose="02040503050406030204" pitchFamily="18" charset="0"/>
                            </a:rPr>
                          </m:ctrlPr>
                        </m:fPr>
                        <m:num>
                          <m:r>
                            <a:rPr lang="en-US" sz="3200" b="0" i="1" smtClean="0">
                              <a:latin typeface="Cambria Math" charset="0"/>
                            </a:rPr>
                            <m:t>𝑟</m:t>
                          </m:r>
                          <m:rad>
                            <m:radPr>
                              <m:degHide m:val="on"/>
                              <m:ctrlPr>
                                <a:rPr lang="en-US" sz="3200" b="0" i="1" smtClean="0">
                                  <a:latin typeface="Cambria Math" panose="02040503050406030204" pitchFamily="18" charset="0"/>
                                </a:rPr>
                              </m:ctrlPr>
                            </m:radPr>
                            <m:deg/>
                            <m:e>
                              <m:r>
                                <a:rPr lang="en-US" sz="3200" b="0" i="1" smtClean="0">
                                  <a:latin typeface="Cambria Math" charset="0"/>
                                </a:rPr>
                                <m:t>𝑑𝑓</m:t>
                              </m:r>
                            </m:e>
                          </m:rad>
                        </m:num>
                        <m:den>
                          <m:rad>
                            <m:radPr>
                              <m:degHide m:val="on"/>
                              <m:ctrlPr>
                                <a:rPr lang="mr-IN" sz="3200" b="0" i="1" smtClean="0">
                                  <a:latin typeface="Cambria Math" panose="02040503050406030204" pitchFamily="18" charset="0"/>
                                </a:rPr>
                              </m:ctrlPr>
                            </m:radPr>
                            <m:deg/>
                            <m:e>
                              <m:r>
                                <a:rPr lang="en-US" sz="3200" b="0" i="1" smtClean="0">
                                  <a:latin typeface="Cambria Math" charset="0"/>
                                </a:rPr>
                                <m:t>1−</m:t>
                              </m:r>
                              <m:sSup>
                                <m:sSupPr>
                                  <m:ctrlPr>
                                    <a:rPr lang="en-US" sz="3200" b="0" i="1" smtClean="0">
                                      <a:latin typeface="Cambria Math" panose="02040503050406030204" pitchFamily="18" charset="0"/>
                                    </a:rPr>
                                  </m:ctrlPr>
                                </m:sSupPr>
                                <m:e>
                                  <m:r>
                                    <a:rPr lang="en-US" sz="3200" b="0" i="1" smtClean="0">
                                      <a:latin typeface="Cambria Math" charset="0"/>
                                    </a:rPr>
                                    <m:t>𝑟</m:t>
                                  </m:r>
                                </m:e>
                                <m:sup>
                                  <m:r>
                                    <a:rPr lang="en-US" sz="3200" b="0" i="1" smtClean="0">
                                      <a:latin typeface="Cambria Math" charset="0"/>
                                    </a:rPr>
                                    <m:t>2</m:t>
                                  </m:r>
                                </m:sup>
                              </m:sSup>
                            </m:e>
                          </m:rad>
                        </m:den>
                      </m:f>
                    </m:oMath>
                  </m:oMathPara>
                </a14:m>
                <a:endParaRPr lang="en-US" sz="3200" dirty="0"/>
              </a:p>
            </p:txBody>
          </p:sp>
        </mc:Choice>
        <mc:Fallback xmlns="">
          <p:sp>
            <p:nvSpPr>
              <p:cNvPr id="3" name="TextBox 2"/>
              <p:cNvSpPr txBox="1">
                <a:spLocks noRot="1" noChangeAspect="1" noMove="1" noResize="1" noEditPoints="1" noAdjustHandles="1" noChangeArrowheads="1" noChangeShapeType="1" noTextEdit="1"/>
              </p:cNvSpPr>
              <p:nvPr/>
            </p:nvSpPr>
            <p:spPr>
              <a:xfrm>
                <a:off x="8830488" y="3218213"/>
                <a:ext cx="2190535" cy="1148904"/>
              </a:xfrm>
              <a:prstGeom prst="rect">
                <a:avLst/>
              </a:prstGeom>
              <a:blipFill rotWithShape="0">
                <a:blip r:embed="rId3"/>
                <a:stretch>
                  <a:fillRect b="-532"/>
                </a:stretch>
              </a:blipFill>
            </p:spPr>
            <p:txBody>
              <a:bodyPr/>
              <a:lstStyle/>
              <a:p>
                <a:r>
                  <a:rPr lang="en-US">
                    <a:noFill/>
                  </a:rPr>
                  <a:t> </a:t>
                </a:r>
              </a:p>
            </p:txBody>
          </p:sp>
        </mc:Fallback>
      </mc:AlternateContent>
    </p:spTree>
    <p:extLst>
      <p:ext uri="{BB962C8B-B14F-4D97-AF65-F5344CB8AC3E}">
        <p14:creationId xmlns:p14="http://schemas.microsoft.com/office/powerpoint/2010/main" val="804797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3"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 name="Rectangle 2"/>
          <p:cNvSpPr/>
          <p:nvPr/>
        </p:nvSpPr>
        <p:spPr>
          <a:xfrm>
            <a:off x="7760367" y="2508591"/>
            <a:ext cx="3609473" cy="415084"/>
          </a:xfrm>
          <a:prstGeom prst="rect">
            <a:avLst/>
          </a:prstGeom>
          <a:solidFill>
            <a:srgbClr val="FFFF00">
              <a:alpha val="4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Frequentist and Bayesian</a:t>
            </a:r>
          </a:p>
        </p:txBody>
      </p:sp>
      <p:graphicFrame>
        <p:nvGraphicFramePr>
          <p:cNvPr id="4" name="Table 3"/>
          <p:cNvGraphicFramePr>
            <a:graphicFrameLocks noGrp="1"/>
          </p:cNvGraphicFramePr>
          <p:nvPr>
            <p:extLst>
              <p:ext uri="{D42A27DB-BD31-4B8C-83A1-F6EECF244321}">
                <p14:modId xmlns:p14="http://schemas.microsoft.com/office/powerpoint/2010/main" val="778468130"/>
              </p:ext>
            </p:extLst>
          </p:nvPr>
        </p:nvGraphicFramePr>
        <p:xfrm>
          <a:off x="457202" y="1793913"/>
          <a:ext cx="10960767" cy="2103120"/>
        </p:xfrm>
        <a:graphic>
          <a:graphicData uri="http://schemas.openxmlformats.org/drawingml/2006/table">
            <a:tbl>
              <a:tblPr firstRow="1" bandRow="1">
                <a:tableStyleId>{5C22544A-7EE6-4342-B048-85BDC9FD1C3A}</a:tableStyleId>
              </a:tblPr>
              <a:tblGrid>
                <a:gridCol w="2695073">
                  <a:extLst>
                    <a:ext uri="{9D8B030D-6E8A-4147-A177-3AD203B41FA5}">
                      <a16:colId xmlns:a16="http://schemas.microsoft.com/office/drawing/2014/main" val="20000"/>
                    </a:ext>
                  </a:extLst>
                </a:gridCol>
                <a:gridCol w="4612105">
                  <a:extLst>
                    <a:ext uri="{9D8B030D-6E8A-4147-A177-3AD203B41FA5}">
                      <a16:colId xmlns:a16="http://schemas.microsoft.com/office/drawing/2014/main" val="20001"/>
                    </a:ext>
                  </a:extLst>
                </a:gridCol>
                <a:gridCol w="3653589">
                  <a:extLst>
                    <a:ext uri="{9D8B030D-6E8A-4147-A177-3AD203B41FA5}">
                      <a16:colId xmlns:a16="http://schemas.microsoft.com/office/drawing/2014/main" val="20002"/>
                    </a:ext>
                  </a:extLst>
                </a:gridCol>
              </a:tblGrid>
              <a:tr h="370840">
                <a:tc>
                  <a:txBody>
                    <a:bodyPr/>
                    <a:lstStyle/>
                    <a:p>
                      <a:endParaRPr lang="en-US" sz="3600" b="0" dirty="0">
                        <a:solidFill>
                          <a:schemeClr val="tx1"/>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r>
                        <a:rPr lang="en-US" sz="3600" b="1" dirty="0">
                          <a:solidFill>
                            <a:schemeClr val="tx1"/>
                          </a:solidFill>
                        </a:rPr>
                        <a:t>Frequentist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3600" b="1" dirty="0">
                          <a:solidFill>
                            <a:schemeClr val="tx1"/>
                          </a:solidFill>
                        </a:rPr>
                        <a:t>Bayesian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370840">
                <a:tc>
                  <a:txBody>
                    <a:bodyPr/>
                    <a:lstStyle/>
                    <a:p>
                      <a:r>
                        <a:rPr lang="en-US" sz="2800" b="0" dirty="0">
                          <a:solidFill>
                            <a:schemeClr val="tx1"/>
                          </a:solidFill>
                        </a:rPr>
                        <a:t>Hypothesis test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800" b="0" dirty="0">
                          <a:solidFill>
                            <a:schemeClr val="tx1"/>
                          </a:solidFill>
                        </a:rPr>
                        <a:t>P-value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800" b="0" dirty="0">
                          <a:solidFill>
                            <a:schemeClr val="tx1"/>
                          </a:solidFill>
                        </a:rPr>
                        <a:t>Bayes</a:t>
                      </a:r>
                      <a:r>
                        <a:rPr lang="en-US" sz="2800" b="0" baseline="0" dirty="0">
                          <a:solidFill>
                            <a:schemeClr val="tx1"/>
                          </a:solidFill>
                        </a:rPr>
                        <a:t> factors</a:t>
                      </a:r>
                      <a:endParaRPr lang="en-US" sz="28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70840">
                <a:tc>
                  <a:txBody>
                    <a:bodyPr/>
                    <a:lstStyle/>
                    <a:p>
                      <a:r>
                        <a:rPr lang="en-US" sz="2800" b="0" dirty="0">
                          <a:solidFill>
                            <a:schemeClr val="tx1"/>
                          </a:solidFill>
                        </a:rPr>
                        <a:t>Parameter estimation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800" b="0" dirty="0">
                          <a:solidFill>
                            <a:schemeClr val="tx1"/>
                          </a:solidFill>
                        </a:rPr>
                        <a:t>Maximum likelihood with confidence interval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800" b="0" dirty="0">
                          <a:solidFill>
                            <a:schemeClr val="tx1"/>
                          </a:solidFill>
                        </a:rPr>
                        <a:t>Posterior</a:t>
                      </a:r>
                      <a:r>
                        <a:rPr lang="en-US" sz="2800" b="0" baseline="0" dirty="0">
                          <a:solidFill>
                            <a:schemeClr val="tx1"/>
                          </a:solidFill>
                        </a:rPr>
                        <a:t> distribution</a:t>
                      </a:r>
                      <a:endParaRPr lang="en-US" sz="28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044066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Frequentist and Bayesian</a:t>
            </a:r>
          </a:p>
        </p:txBody>
      </p:sp>
      <mc:AlternateContent xmlns:mc="http://schemas.openxmlformats.org/markup-compatibility/2006" xmlns:a14="http://schemas.microsoft.com/office/drawing/2010/main">
        <mc:Choice Requires="a14">
          <p:sp>
            <p:nvSpPr>
              <p:cNvPr id="5" name="TextBox 4"/>
              <p:cNvSpPr txBox="1"/>
              <p:nvPr/>
            </p:nvSpPr>
            <p:spPr>
              <a:xfrm>
                <a:off x="501060" y="3159493"/>
                <a:ext cx="4839338" cy="102534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charset="0"/>
                        </a:rPr>
                        <m:t>𝐵𝑎𝑦𝑒𝑠</m:t>
                      </m:r>
                      <m:r>
                        <a:rPr lang="en-US" sz="3200" b="0" i="1" smtClean="0">
                          <a:latin typeface="Cambria Math" charset="0"/>
                        </a:rPr>
                        <m:t> </m:t>
                      </m:r>
                      <m:r>
                        <a:rPr lang="en-US" sz="3200" b="0" i="1" smtClean="0">
                          <a:latin typeface="Cambria Math" charset="0"/>
                        </a:rPr>
                        <m:t>𝐹𝑎𝑐𝑡𝑜𝑟</m:t>
                      </m:r>
                      <m:r>
                        <a:rPr lang="mr-IN" sz="3200" i="1" smtClean="0">
                          <a:latin typeface="Cambria Math" charset="0"/>
                        </a:rPr>
                        <m:t>=</m:t>
                      </m:r>
                      <m:f>
                        <m:fPr>
                          <m:ctrlPr>
                            <a:rPr lang="mr-IN" sz="3200" i="1" smtClean="0">
                              <a:latin typeface="Cambria Math" panose="02040503050406030204" pitchFamily="18" charset="0"/>
                            </a:rPr>
                          </m:ctrlPr>
                        </m:fPr>
                        <m:num>
                          <m:r>
                            <a:rPr lang="en-US" sz="3200" b="0" i="1" smtClean="0">
                              <a:latin typeface="Cambria Math" charset="0"/>
                            </a:rPr>
                            <m:t>𝑃𝑟</m:t>
                          </m:r>
                          <m:r>
                            <a:rPr lang="en-US" sz="3200" b="0" i="1" smtClean="0">
                              <a:latin typeface="Cambria Math" charset="0"/>
                            </a:rPr>
                            <m:t>⁡(</m:t>
                          </m:r>
                          <m:r>
                            <a:rPr lang="en-US" sz="3200" b="0" i="1" smtClean="0">
                              <a:latin typeface="Cambria Math" charset="0"/>
                            </a:rPr>
                            <m:t>𝐷</m:t>
                          </m:r>
                          <m:r>
                            <a:rPr lang="en-US" sz="3200" b="0" i="1" smtClean="0">
                              <a:latin typeface="Cambria Math" charset="0"/>
                            </a:rPr>
                            <m:t>|</m:t>
                          </m:r>
                          <m:sSub>
                            <m:sSubPr>
                              <m:ctrlPr>
                                <a:rPr lang="en-US" sz="3200" b="0" i="1" smtClean="0">
                                  <a:latin typeface="Cambria Math" panose="02040503050406030204" pitchFamily="18" charset="0"/>
                                </a:rPr>
                              </m:ctrlPr>
                            </m:sSubPr>
                            <m:e>
                              <m:r>
                                <a:rPr lang="en-US" sz="3200" b="0" i="1" smtClean="0">
                                  <a:latin typeface="Cambria Math" charset="0"/>
                                </a:rPr>
                                <m:t>𝑀</m:t>
                              </m:r>
                            </m:e>
                            <m:sub>
                              <m:r>
                                <a:rPr lang="en-US" sz="3200" b="0" i="1" smtClean="0">
                                  <a:latin typeface="Cambria Math" charset="0"/>
                                </a:rPr>
                                <m:t>1</m:t>
                              </m:r>
                            </m:sub>
                          </m:sSub>
                          <m:r>
                            <a:rPr lang="en-US" sz="3200" b="0" i="1" smtClean="0">
                              <a:latin typeface="Cambria Math" charset="0"/>
                            </a:rPr>
                            <m:t>)</m:t>
                          </m:r>
                        </m:num>
                        <m:den>
                          <m:r>
                            <a:rPr lang="en-US" sz="3200" b="0" i="1" smtClean="0">
                              <a:latin typeface="Cambria Math" charset="0"/>
                            </a:rPr>
                            <m:t>𝑃𝑟</m:t>
                          </m:r>
                          <m:r>
                            <a:rPr lang="en-US" sz="3200" b="0" i="1" smtClean="0">
                              <a:latin typeface="Cambria Math" charset="0"/>
                            </a:rPr>
                            <m:t>⁡(</m:t>
                          </m:r>
                          <m:r>
                            <a:rPr lang="en-US" sz="3200" b="0" i="1" smtClean="0">
                              <a:latin typeface="Cambria Math" charset="0"/>
                            </a:rPr>
                            <m:t>𝐷</m:t>
                          </m:r>
                          <m:r>
                            <a:rPr lang="en-US" sz="3200" b="0" i="1" smtClean="0">
                              <a:latin typeface="Cambria Math" charset="0"/>
                            </a:rPr>
                            <m:t>|</m:t>
                          </m:r>
                          <m:sSub>
                            <m:sSubPr>
                              <m:ctrlPr>
                                <a:rPr lang="en-US" sz="3200" b="0" i="1" smtClean="0">
                                  <a:latin typeface="Cambria Math" panose="02040503050406030204" pitchFamily="18" charset="0"/>
                                </a:rPr>
                              </m:ctrlPr>
                            </m:sSubPr>
                            <m:e>
                              <m:r>
                                <a:rPr lang="en-US" sz="3200" b="0" i="1" smtClean="0">
                                  <a:latin typeface="Cambria Math" charset="0"/>
                                </a:rPr>
                                <m:t>𝑀</m:t>
                              </m:r>
                            </m:e>
                            <m:sub>
                              <m:r>
                                <a:rPr lang="en-US" sz="3200" b="0" i="1" smtClean="0">
                                  <a:latin typeface="Cambria Math" charset="0"/>
                                </a:rPr>
                                <m:t>2</m:t>
                              </m:r>
                            </m:sub>
                          </m:sSub>
                          <m:r>
                            <a:rPr lang="en-US" sz="3200" b="0" i="1" smtClean="0">
                              <a:latin typeface="Cambria Math" charset="0"/>
                            </a:rPr>
                            <m:t>)</m:t>
                          </m:r>
                        </m:den>
                      </m:f>
                    </m:oMath>
                  </m:oMathPara>
                </a14:m>
                <a:endParaRPr lang="en-US" sz="3200" i="1" dirty="0"/>
              </a:p>
            </p:txBody>
          </p:sp>
        </mc:Choice>
        <mc:Fallback xmlns="">
          <p:sp>
            <p:nvSpPr>
              <p:cNvPr id="5" name="TextBox 4"/>
              <p:cNvSpPr txBox="1">
                <a:spLocks noRot="1" noChangeAspect="1" noMove="1" noResize="1" noEditPoints="1" noAdjustHandles="1" noChangeArrowheads="1" noChangeShapeType="1" noTextEdit="1"/>
              </p:cNvSpPr>
              <p:nvPr/>
            </p:nvSpPr>
            <p:spPr>
              <a:xfrm>
                <a:off x="501060" y="3159493"/>
                <a:ext cx="4839338" cy="1025345"/>
              </a:xfrm>
              <a:prstGeom prst="rect">
                <a:avLst/>
              </a:prstGeom>
              <a:blipFill rotWithShape="0">
                <a:blip r:embed="rId2"/>
                <a:stretch>
                  <a:fillRect/>
                </a:stretch>
              </a:blipFill>
            </p:spPr>
            <p:txBody>
              <a:bodyPr/>
              <a:lstStyle/>
              <a:p>
                <a:r>
                  <a:rPr lang="en-US">
                    <a:noFill/>
                  </a:rPr>
                  <a:t> </a:t>
                </a:r>
              </a:p>
            </p:txBody>
          </p:sp>
        </mc:Fallback>
      </mc:AlternateContent>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4311" y="1371599"/>
            <a:ext cx="5931282" cy="4896853"/>
          </a:xfrm>
          <a:prstGeom prst="rect">
            <a:avLst/>
          </a:prstGeom>
        </p:spPr>
      </p:pic>
    </p:spTree>
    <p:extLst>
      <p:ext uri="{BB962C8B-B14F-4D97-AF65-F5344CB8AC3E}">
        <p14:creationId xmlns:p14="http://schemas.microsoft.com/office/powerpoint/2010/main" val="8243401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Last week</a:t>
            </a:r>
          </a:p>
        </p:txBody>
      </p:sp>
      <p:sp>
        <p:nvSpPr>
          <p:cNvPr id="4" name="Rectangle 3"/>
          <p:cNvSpPr/>
          <p:nvPr/>
        </p:nvSpPr>
        <p:spPr>
          <a:xfrm>
            <a:off x="204396" y="1762479"/>
            <a:ext cx="11801138" cy="3785652"/>
          </a:xfrm>
          <a:prstGeom prst="rect">
            <a:avLst/>
          </a:prstGeom>
        </p:spPr>
        <p:txBody>
          <a:bodyPr wrap="square">
            <a:spAutoFit/>
          </a:bodyPr>
          <a:lstStyle/>
          <a:p>
            <a:pPr marL="742950" indent="-742950">
              <a:buFont typeface="+mj-lt"/>
              <a:buAutoNum type="arabicPeriod"/>
            </a:pPr>
            <a:r>
              <a:rPr lang="en-US" sz="4000" dirty="0"/>
              <a:t>What is the difference in a population and a sample?</a:t>
            </a:r>
          </a:p>
          <a:p>
            <a:pPr marL="742950" indent="-742950">
              <a:buFont typeface="+mj-lt"/>
              <a:buAutoNum type="arabicPeriod"/>
            </a:pPr>
            <a:endParaRPr lang="en-US" sz="4000" dirty="0"/>
          </a:p>
          <a:p>
            <a:pPr marL="742950" indent="-742950">
              <a:buFont typeface="+mj-lt"/>
              <a:buAutoNum type="arabicPeriod"/>
            </a:pPr>
            <a:r>
              <a:rPr lang="en-US" sz="4000" dirty="0"/>
              <a:t>What is the difference in a parameter and a statistic?</a:t>
            </a:r>
          </a:p>
          <a:p>
            <a:pPr marL="742950" indent="-742950">
              <a:buFont typeface="+mj-lt"/>
              <a:buAutoNum type="arabicPeriod"/>
            </a:pPr>
            <a:endParaRPr lang="en-US" sz="4000" dirty="0"/>
          </a:p>
          <a:p>
            <a:pPr marL="742950" indent="-742950">
              <a:buFont typeface="+mj-lt"/>
              <a:buAutoNum type="arabicPeriod"/>
            </a:pPr>
            <a:r>
              <a:rPr lang="en-US" sz="4000" dirty="0"/>
              <a:t>Added additional examples including regression lines and Greek symbols to plotting script</a:t>
            </a:r>
          </a:p>
        </p:txBody>
      </p:sp>
    </p:spTree>
    <p:extLst>
      <p:ext uri="{BB962C8B-B14F-4D97-AF65-F5344CB8AC3E}">
        <p14:creationId xmlns:p14="http://schemas.microsoft.com/office/powerpoint/2010/main" val="6179547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 name="Rectangle 2"/>
          <p:cNvSpPr/>
          <p:nvPr/>
        </p:nvSpPr>
        <p:spPr>
          <a:xfrm>
            <a:off x="3152274" y="3068053"/>
            <a:ext cx="4499810" cy="770021"/>
          </a:xfrm>
          <a:prstGeom prst="rect">
            <a:avLst/>
          </a:prstGeom>
          <a:solidFill>
            <a:srgbClr val="FFFF00">
              <a:alpha val="4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Frequentist and Bayesian</a:t>
            </a:r>
          </a:p>
        </p:txBody>
      </p:sp>
      <p:graphicFrame>
        <p:nvGraphicFramePr>
          <p:cNvPr id="4" name="Table 3"/>
          <p:cNvGraphicFramePr>
            <a:graphicFrameLocks noGrp="1"/>
          </p:cNvGraphicFramePr>
          <p:nvPr>
            <p:extLst>
              <p:ext uri="{D42A27DB-BD31-4B8C-83A1-F6EECF244321}">
                <p14:modId xmlns:p14="http://schemas.microsoft.com/office/powerpoint/2010/main" val="1289521892"/>
              </p:ext>
            </p:extLst>
          </p:nvPr>
        </p:nvGraphicFramePr>
        <p:xfrm>
          <a:off x="409074" y="1842041"/>
          <a:ext cx="10960767" cy="2103120"/>
        </p:xfrm>
        <a:graphic>
          <a:graphicData uri="http://schemas.openxmlformats.org/drawingml/2006/table">
            <a:tbl>
              <a:tblPr firstRow="1" bandRow="1">
                <a:tableStyleId>{5C22544A-7EE6-4342-B048-85BDC9FD1C3A}</a:tableStyleId>
              </a:tblPr>
              <a:tblGrid>
                <a:gridCol w="2695073">
                  <a:extLst>
                    <a:ext uri="{9D8B030D-6E8A-4147-A177-3AD203B41FA5}">
                      <a16:colId xmlns:a16="http://schemas.microsoft.com/office/drawing/2014/main" val="20000"/>
                    </a:ext>
                  </a:extLst>
                </a:gridCol>
                <a:gridCol w="4612105">
                  <a:extLst>
                    <a:ext uri="{9D8B030D-6E8A-4147-A177-3AD203B41FA5}">
                      <a16:colId xmlns:a16="http://schemas.microsoft.com/office/drawing/2014/main" val="20001"/>
                    </a:ext>
                  </a:extLst>
                </a:gridCol>
                <a:gridCol w="3653589">
                  <a:extLst>
                    <a:ext uri="{9D8B030D-6E8A-4147-A177-3AD203B41FA5}">
                      <a16:colId xmlns:a16="http://schemas.microsoft.com/office/drawing/2014/main" val="20002"/>
                    </a:ext>
                  </a:extLst>
                </a:gridCol>
              </a:tblGrid>
              <a:tr h="370840">
                <a:tc>
                  <a:txBody>
                    <a:bodyPr/>
                    <a:lstStyle/>
                    <a:p>
                      <a:endParaRPr lang="en-US" sz="3600" b="0" dirty="0">
                        <a:solidFill>
                          <a:schemeClr val="tx1"/>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r>
                        <a:rPr lang="en-US" sz="3600" b="1" dirty="0">
                          <a:solidFill>
                            <a:schemeClr val="tx1"/>
                          </a:solidFill>
                        </a:rPr>
                        <a:t>Frequentist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3600" b="1" dirty="0">
                          <a:solidFill>
                            <a:schemeClr val="tx1"/>
                          </a:solidFill>
                        </a:rPr>
                        <a:t>Bayesian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370840">
                <a:tc>
                  <a:txBody>
                    <a:bodyPr/>
                    <a:lstStyle/>
                    <a:p>
                      <a:r>
                        <a:rPr lang="en-US" sz="2800" b="0" dirty="0">
                          <a:solidFill>
                            <a:schemeClr val="tx1"/>
                          </a:solidFill>
                        </a:rPr>
                        <a:t>Hypothesis test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800" b="0" dirty="0">
                          <a:solidFill>
                            <a:schemeClr val="tx1"/>
                          </a:solidFill>
                        </a:rPr>
                        <a:t>P-value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800" b="0" dirty="0">
                          <a:solidFill>
                            <a:schemeClr val="tx1"/>
                          </a:solidFill>
                        </a:rPr>
                        <a:t>Bayes</a:t>
                      </a:r>
                      <a:r>
                        <a:rPr lang="en-US" sz="2800" b="0" baseline="0" dirty="0">
                          <a:solidFill>
                            <a:schemeClr val="tx1"/>
                          </a:solidFill>
                        </a:rPr>
                        <a:t> factors</a:t>
                      </a:r>
                      <a:endParaRPr lang="en-US" sz="28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70840">
                <a:tc>
                  <a:txBody>
                    <a:bodyPr/>
                    <a:lstStyle/>
                    <a:p>
                      <a:r>
                        <a:rPr lang="en-US" sz="2800" b="0" dirty="0">
                          <a:solidFill>
                            <a:schemeClr val="tx1"/>
                          </a:solidFill>
                        </a:rPr>
                        <a:t>Parameter estimation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800" b="0" dirty="0">
                          <a:solidFill>
                            <a:schemeClr val="tx1"/>
                          </a:solidFill>
                        </a:rPr>
                        <a:t>Maximum likelihood with confidence interval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800" b="0" dirty="0">
                          <a:solidFill>
                            <a:schemeClr val="tx1"/>
                          </a:solidFill>
                        </a:rPr>
                        <a:t>Posterior</a:t>
                      </a:r>
                      <a:r>
                        <a:rPr lang="en-US" sz="2800" b="0" baseline="0" dirty="0">
                          <a:solidFill>
                            <a:schemeClr val="tx1"/>
                          </a:solidFill>
                        </a:rPr>
                        <a:t> distribution</a:t>
                      </a:r>
                      <a:endParaRPr lang="en-US" sz="28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690320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Frequentist parameter estimate</a:t>
            </a:r>
          </a:p>
        </p:txBody>
      </p:sp>
      <p:sp>
        <p:nvSpPr>
          <p:cNvPr id="4" name="Rectangle 3"/>
          <p:cNvSpPr/>
          <p:nvPr/>
        </p:nvSpPr>
        <p:spPr>
          <a:xfrm>
            <a:off x="461209" y="1391199"/>
            <a:ext cx="11522243" cy="954107"/>
          </a:xfrm>
          <a:prstGeom prst="rect">
            <a:avLst/>
          </a:prstGeom>
        </p:spPr>
        <p:txBody>
          <a:bodyPr wrap="square">
            <a:spAutoFit/>
          </a:bodyPr>
          <a:lstStyle/>
          <a:p>
            <a:r>
              <a:rPr lang="en-US" sz="2800" dirty="0">
                <a:solidFill>
                  <a:srgbClr val="222222"/>
                </a:solidFill>
                <a:latin typeface="Roboto" charset="0"/>
              </a:rPr>
              <a:t>Everything is fixed except parameter of interest.  Shape of likelihood determines estimate of the statistic</a:t>
            </a:r>
            <a:endParaRPr lang="en-US" sz="2800" dirty="0"/>
          </a:p>
        </p:txBody>
      </p:sp>
      <p:graphicFrame>
        <p:nvGraphicFramePr>
          <p:cNvPr id="3" name="Table 2"/>
          <p:cNvGraphicFramePr>
            <a:graphicFrameLocks noGrp="1"/>
          </p:cNvGraphicFramePr>
          <p:nvPr>
            <p:extLst>
              <p:ext uri="{D42A27DB-BD31-4B8C-83A1-F6EECF244321}">
                <p14:modId xmlns:p14="http://schemas.microsoft.com/office/powerpoint/2010/main" val="2061899545"/>
              </p:ext>
            </p:extLst>
          </p:nvPr>
        </p:nvGraphicFramePr>
        <p:xfrm>
          <a:off x="5109660" y="3153978"/>
          <a:ext cx="1860550" cy="1854200"/>
        </p:xfrm>
        <a:graphic>
          <a:graphicData uri="http://schemas.openxmlformats.org/drawingml/2006/table">
            <a:tbl>
              <a:tblPr firstRow="1" bandRow="1">
                <a:tableStyleId>{5C22544A-7EE6-4342-B048-85BDC9FD1C3A}</a:tableStyleId>
              </a:tblPr>
              <a:tblGrid>
                <a:gridCol w="379730">
                  <a:extLst>
                    <a:ext uri="{9D8B030D-6E8A-4147-A177-3AD203B41FA5}">
                      <a16:colId xmlns:a16="http://schemas.microsoft.com/office/drawing/2014/main" val="20000"/>
                    </a:ext>
                  </a:extLst>
                </a:gridCol>
                <a:gridCol w="367030">
                  <a:extLst>
                    <a:ext uri="{9D8B030D-6E8A-4147-A177-3AD203B41FA5}">
                      <a16:colId xmlns:a16="http://schemas.microsoft.com/office/drawing/2014/main" val="20001"/>
                    </a:ext>
                  </a:extLst>
                </a:gridCol>
                <a:gridCol w="379730">
                  <a:extLst>
                    <a:ext uri="{9D8B030D-6E8A-4147-A177-3AD203B41FA5}">
                      <a16:colId xmlns:a16="http://schemas.microsoft.com/office/drawing/2014/main" val="20002"/>
                    </a:ext>
                  </a:extLst>
                </a:gridCol>
                <a:gridCol w="367030">
                  <a:extLst>
                    <a:ext uri="{9D8B030D-6E8A-4147-A177-3AD203B41FA5}">
                      <a16:colId xmlns:a16="http://schemas.microsoft.com/office/drawing/2014/main" val="20003"/>
                    </a:ext>
                  </a:extLst>
                </a:gridCol>
                <a:gridCol w="367030">
                  <a:extLst>
                    <a:ext uri="{9D8B030D-6E8A-4147-A177-3AD203B41FA5}">
                      <a16:colId xmlns:a16="http://schemas.microsoft.com/office/drawing/2014/main" val="20004"/>
                    </a:ext>
                  </a:extLst>
                </a:gridCol>
              </a:tblGrid>
              <a:tr h="370840">
                <a:tc>
                  <a:txBody>
                    <a:bodyPr/>
                    <a:lstStyle/>
                    <a:p>
                      <a:endParaRPr lang="en-US" b="0" dirty="0">
                        <a:solidFill>
                          <a:schemeClr val="tx1"/>
                        </a:solidFill>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0" dirty="0">
                          <a:solidFill>
                            <a:schemeClr val="tx1"/>
                          </a:solidFill>
                        </a:rPr>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0" dirty="0">
                          <a:solidFill>
                            <a:schemeClr val="tx1"/>
                          </a:solidFill>
                        </a:rPr>
                        <a:t>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0" dirty="0">
                          <a:solidFill>
                            <a:schemeClr val="tx1"/>
                          </a:solidFill>
                        </a:rPr>
                        <a:t>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0" dirty="0">
                          <a:solidFill>
                            <a:schemeClr val="tx1"/>
                          </a:solidFill>
                        </a:rPr>
                        <a:t>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370840">
                <a:tc>
                  <a:txBody>
                    <a:bodyPr/>
                    <a:lstStyle/>
                    <a:p>
                      <a:r>
                        <a:rPr lang="en-US" b="0" dirty="0">
                          <a:solidFill>
                            <a:schemeClr val="tx1"/>
                          </a:solidFill>
                        </a:rPr>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0" dirty="0">
                          <a:solidFill>
                            <a:schemeClr val="tx1"/>
                          </a:solidFill>
                        </a:rPr>
                        <a:t>β</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0" dirty="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0" dirty="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70840">
                <a:tc>
                  <a:txBody>
                    <a:bodyPr/>
                    <a:lstStyle/>
                    <a:p>
                      <a:r>
                        <a:rPr lang="en-US" b="0" dirty="0">
                          <a:solidFill>
                            <a:schemeClr val="tx1"/>
                          </a:solidFill>
                        </a:rPr>
                        <a:t>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0" dirty="0">
                          <a:solidFill>
                            <a:schemeClr val="tx1"/>
                          </a:solidFill>
                        </a:rPr>
                        <a:t>β</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0" dirty="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dirty="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370840">
                <a:tc>
                  <a:txBody>
                    <a:bodyPr/>
                    <a:lstStyle/>
                    <a:p>
                      <a:r>
                        <a:rPr lang="en-US" b="0" dirty="0">
                          <a:solidFill>
                            <a:schemeClr val="tx1"/>
                          </a:solidFill>
                        </a:rPr>
                        <a:t>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dirty="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dirty="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dirty="0">
                          <a:solidFill>
                            <a:schemeClr val="tx1"/>
                          </a:solidFill>
                        </a:rPr>
                        <a:t>β</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70840">
                <a:tc>
                  <a:txBody>
                    <a:bodyPr/>
                    <a:lstStyle/>
                    <a:p>
                      <a:r>
                        <a:rPr lang="en-US" b="0" dirty="0">
                          <a:solidFill>
                            <a:schemeClr val="tx1"/>
                          </a:solidFill>
                        </a:rPr>
                        <a:t>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0" dirty="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dirty="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0" dirty="0">
                          <a:solidFill>
                            <a:schemeClr val="tx1"/>
                          </a:solidFill>
                        </a:rPr>
                        <a:t>β</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bl>
          </a:graphicData>
        </a:graphic>
      </p:graphicFrame>
      <p:grpSp>
        <p:nvGrpSpPr>
          <p:cNvPr id="19" name="Group 18"/>
          <p:cNvGrpSpPr/>
          <p:nvPr/>
        </p:nvGrpSpPr>
        <p:grpSpPr>
          <a:xfrm>
            <a:off x="140302" y="3378363"/>
            <a:ext cx="1126961" cy="1505284"/>
            <a:chOff x="4598734" y="3619276"/>
            <a:chExt cx="1126961" cy="1505284"/>
          </a:xfrm>
        </p:grpSpPr>
        <p:cxnSp>
          <p:nvCxnSpPr>
            <p:cNvPr id="7" name="Straight Connector 6"/>
            <p:cNvCxnSpPr/>
            <p:nvPr/>
          </p:nvCxnSpPr>
          <p:spPr>
            <a:xfrm flipV="1">
              <a:off x="4598736" y="3619276"/>
              <a:ext cx="1126959" cy="927100"/>
            </a:xfrm>
            <a:prstGeom prst="line">
              <a:avLst/>
            </a:prstGeom>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4598734" y="4546376"/>
              <a:ext cx="1126960" cy="578184"/>
            </a:xfrm>
            <a:prstGeom prst="line">
              <a:avLst/>
            </a:prstGeom>
          </p:spPr>
          <p:style>
            <a:lnRef idx="1">
              <a:schemeClr val="dk1"/>
            </a:lnRef>
            <a:fillRef idx="0">
              <a:schemeClr val="dk1"/>
            </a:fillRef>
            <a:effectRef idx="0">
              <a:schemeClr val="dk1"/>
            </a:effectRef>
            <a:fontRef idx="minor">
              <a:schemeClr val="tx1"/>
            </a:fontRef>
          </p:style>
        </p:cxnSp>
        <p:cxnSp>
          <p:nvCxnSpPr>
            <p:cNvPr id="12" name="Straight Connector 11"/>
            <p:cNvCxnSpPr/>
            <p:nvPr/>
          </p:nvCxnSpPr>
          <p:spPr>
            <a:xfrm flipV="1">
              <a:off x="5162214" y="4378268"/>
              <a:ext cx="563480" cy="457200"/>
            </a:xfrm>
            <a:prstGeom prst="line">
              <a:avLst/>
            </a:prstGeom>
          </p:spPr>
          <p:style>
            <a:lnRef idx="1">
              <a:schemeClr val="dk1"/>
            </a:lnRef>
            <a:fillRef idx="0">
              <a:schemeClr val="dk1"/>
            </a:fillRef>
            <a:effectRef idx="0">
              <a:schemeClr val="dk1"/>
            </a:effectRef>
            <a:fontRef idx="minor">
              <a:schemeClr val="tx1"/>
            </a:fontRef>
          </p:style>
        </p:cxnSp>
        <p:cxnSp>
          <p:nvCxnSpPr>
            <p:cNvPr id="13" name="Straight Connector 12"/>
            <p:cNvCxnSpPr/>
            <p:nvPr/>
          </p:nvCxnSpPr>
          <p:spPr>
            <a:xfrm flipV="1">
              <a:off x="4840354" y="3951948"/>
              <a:ext cx="885340" cy="718353"/>
            </a:xfrm>
            <a:prstGeom prst="line">
              <a:avLst/>
            </a:prstGeom>
          </p:spPr>
          <p:style>
            <a:lnRef idx="1">
              <a:schemeClr val="dk1"/>
            </a:lnRef>
            <a:fillRef idx="0">
              <a:schemeClr val="dk1"/>
            </a:fillRef>
            <a:effectRef idx="0">
              <a:schemeClr val="dk1"/>
            </a:effectRef>
            <a:fontRef idx="minor">
              <a:schemeClr val="tx1"/>
            </a:fontRef>
          </p:style>
        </p:cxnSp>
        <p:cxnSp>
          <p:nvCxnSpPr>
            <p:cNvPr id="17" name="Straight Connector 16"/>
            <p:cNvCxnSpPr/>
            <p:nvPr/>
          </p:nvCxnSpPr>
          <p:spPr>
            <a:xfrm>
              <a:off x="5407244" y="4632372"/>
              <a:ext cx="318450" cy="163380"/>
            </a:xfrm>
            <a:prstGeom prst="line">
              <a:avLst/>
            </a:prstGeom>
          </p:spPr>
          <p:style>
            <a:lnRef idx="1">
              <a:schemeClr val="dk1"/>
            </a:lnRef>
            <a:fillRef idx="0">
              <a:schemeClr val="dk1"/>
            </a:fillRef>
            <a:effectRef idx="0">
              <a:schemeClr val="dk1"/>
            </a:effectRef>
            <a:fontRef idx="minor">
              <a:schemeClr val="tx1"/>
            </a:fontRef>
          </p:style>
        </p:cxnSp>
      </p:grpSp>
      <p:pic>
        <p:nvPicPr>
          <p:cNvPr id="21" name="Picture 20"/>
          <p:cNvPicPr>
            <a:picLocks noChangeAspect="1"/>
          </p:cNvPicPr>
          <p:nvPr/>
        </p:nvPicPr>
        <p:blipFill rotWithShape="1">
          <a:blip r:embed="rId2">
            <a:extLst>
              <a:ext uri="{28A0092B-C50C-407E-A947-70E740481C1C}">
                <a14:useLocalDpi xmlns:a14="http://schemas.microsoft.com/office/drawing/2010/main" val="0"/>
              </a:ext>
            </a:extLst>
          </a:blip>
          <a:srcRect t="27769" r="45505"/>
          <a:stretch/>
        </p:blipFill>
        <p:spPr>
          <a:xfrm>
            <a:off x="1697057" y="3607858"/>
            <a:ext cx="2982809" cy="1058993"/>
          </a:xfrm>
          <a:prstGeom prst="rect">
            <a:avLst/>
          </a:prstGeom>
        </p:spPr>
      </p:pic>
      <p:grpSp>
        <p:nvGrpSpPr>
          <p:cNvPr id="31" name="Group 30"/>
          <p:cNvGrpSpPr/>
          <p:nvPr/>
        </p:nvGrpSpPr>
        <p:grpSpPr>
          <a:xfrm>
            <a:off x="8398042" y="2863516"/>
            <a:ext cx="3068053" cy="2370221"/>
            <a:chOff x="8398042" y="2863516"/>
            <a:chExt cx="3068053" cy="2370221"/>
          </a:xfrm>
        </p:grpSpPr>
        <p:sp>
          <p:nvSpPr>
            <p:cNvPr id="30" name="Rectangle 29"/>
            <p:cNvSpPr/>
            <p:nvPr/>
          </p:nvSpPr>
          <p:spPr>
            <a:xfrm>
              <a:off x="8398042" y="2863516"/>
              <a:ext cx="3068053" cy="23702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 name="Group 27"/>
            <p:cNvGrpSpPr/>
            <p:nvPr/>
          </p:nvGrpSpPr>
          <p:grpSpPr>
            <a:xfrm>
              <a:off x="8522263" y="3062424"/>
              <a:ext cx="2717402" cy="1821223"/>
              <a:chOff x="8336381" y="2087145"/>
              <a:chExt cx="2717402" cy="1821223"/>
            </a:xfrm>
          </p:grpSpPr>
          <p:pic>
            <p:nvPicPr>
              <p:cNvPr id="25" name="Picture 2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18476" y="2087145"/>
                <a:ext cx="2435307" cy="1821223"/>
              </a:xfrm>
              <a:prstGeom prst="rect">
                <a:avLst/>
              </a:prstGeom>
            </p:spPr>
          </p:pic>
          <p:sp>
            <p:nvSpPr>
              <p:cNvPr id="26" name="TextBox 25"/>
              <p:cNvSpPr txBox="1"/>
              <p:nvPr/>
            </p:nvSpPr>
            <p:spPr>
              <a:xfrm rot="16200000">
                <a:off x="8131710" y="2843699"/>
                <a:ext cx="686342" cy="276999"/>
              </a:xfrm>
              <a:prstGeom prst="rect">
                <a:avLst/>
              </a:prstGeom>
              <a:noFill/>
            </p:spPr>
            <p:txBody>
              <a:bodyPr wrap="none" rtlCol="0">
                <a:spAutoFit/>
              </a:bodyPr>
              <a:lstStyle/>
              <a:p>
                <a:r>
                  <a:rPr lang="en-US" sz="1200" dirty="0" err="1"/>
                  <a:t>Pr</a:t>
                </a:r>
                <a:r>
                  <a:rPr lang="en-US" sz="1200" dirty="0"/>
                  <a:t>(data)</a:t>
                </a:r>
              </a:p>
            </p:txBody>
          </p:sp>
        </p:grpSp>
        <p:sp>
          <p:nvSpPr>
            <p:cNvPr id="29" name="TextBox 28"/>
            <p:cNvSpPr txBox="1"/>
            <p:nvPr/>
          </p:nvSpPr>
          <p:spPr>
            <a:xfrm>
              <a:off x="9487049" y="4856166"/>
              <a:ext cx="1267142" cy="276999"/>
            </a:xfrm>
            <a:prstGeom prst="rect">
              <a:avLst/>
            </a:prstGeom>
            <a:noFill/>
          </p:spPr>
          <p:txBody>
            <a:bodyPr wrap="none" rtlCol="0">
              <a:spAutoFit/>
            </a:bodyPr>
            <a:lstStyle/>
            <a:p>
              <a:r>
                <a:rPr lang="en-US" sz="1200"/>
                <a:t>Parameter values</a:t>
              </a:r>
              <a:endParaRPr lang="en-US" sz="1200" dirty="0"/>
            </a:p>
          </p:txBody>
        </p:sp>
      </p:grpSp>
    </p:spTree>
    <p:extLst>
      <p:ext uri="{BB962C8B-B14F-4D97-AF65-F5344CB8AC3E}">
        <p14:creationId xmlns:p14="http://schemas.microsoft.com/office/powerpoint/2010/main" val="10787339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 name="Rectangle 2"/>
          <p:cNvSpPr/>
          <p:nvPr/>
        </p:nvSpPr>
        <p:spPr>
          <a:xfrm flipH="1">
            <a:off x="7772400" y="3068053"/>
            <a:ext cx="3416968" cy="770021"/>
          </a:xfrm>
          <a:prstGeom prst="rect">
            <a:avLst/>
          </a:prstGeom>
          <a:solidFill>
            <a:srgbClr val="FFFF00">
              <a:alpha val="4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Frequentist and Bayesian</a:t>
            </a:r>
          </a:p>
        </p:txBody>
      </p:sp>
      <p:graphicFrame>
        <p:nvGraphicFramePr>
          <p:cNvPr id="4" name="Table 3"/>
          <p:cNvGraphicFramePr>
            <a:graphicFrameLocks noGrp="1"/>
          </p:cNvGraphicFramePr>
          <p:nvPr>
            <p:extLst>
              <p:ext uri="{D42A27DB-BD31-4B8C-83A1-F6EECF244321}">
                <p14:modId xmlns:p14="http://schemas.microsoft.com/office/powerpoint/2010/main" val="1289521892"/>
              </p:ext>
            </p:extLst>
          </p:nvPr>
        </p:nvGraphicFramePr>
        <p:xfrm>
          <a:off x="409074" y="1842041"/>
          <a:ext cx="10960767" cy="2103120"/>
        </p:xfrm>
        <a:graphic>
          <a:graphicData uri="http://schemas.openxmlformats.org/drawingml/2006/table">
            <a:tbl>
              <a:tblPr firstRow="1" bandRow="1">
                <a:tableStyleId>{5C22544A-7EE6-4342-B048-85BDC9FD1C3A}</a:tableStyleId>
              </a:tblPr>
              <a:tblGrid>
                <a:gridCol w="2695073">
                  <a:extLst>
                    <a:ext uri="{9D8B030D-6E8A-4147-A177-3AD203B41FA5}">
                      <a16:colId xmlns:a16="http://schemas.microsoft.com/office/drawing/2014/main" val="20000"/>
                    </a:ext>
                  </a:extLst>
                </a:gridCol>
                <a:gridCol w="4612105">
                  <a:extLst>
                    <a:ext uri="{9D8B030D-6E8A-4147-A177-3AD203B41FA5}">
                      <a16:colId xmlns:a16="http://schemas.microsoft.com/office/drawing/2014/main" val="20001"/>
                    </a:ext>
                  </a:extLst>
                </a:gridCol>
                <a:gridCol w="3653589">
                  <a:extLst>
                    <a:ext uri="{9D8B030D-6E8A-4147-A177-3AD203B41FA5}">
                      <a16:colId xmlns:a16="http://schemas.microsoft.com/office/drawing/2014/main" val="20002"/>
                    </a:ext>
                  </a:extLst>
                </a:gridCol>
              </a:tblGrid>
              <a:tr h="370840">
                <a:tc>
                  <a:txBody>
                    <a:bodyPr/>
                    <a:lstStyle/>
                    <a:p>
                      <a:endParaRPr lang="en-US" sz="3600" b="0" dirty="0">
                        <a:solidFill>
                          <a:schemeClr val="tx1"/>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r>
                        <a:rPr lang="en-US" sz="3600" b="1" dirty="0">
                          <a:solidFill>
                            <a:schemeClr val="tx1"/>
                          </a:solidFill>
                        </a:rPr>
                        <a:t>Frequentist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3600" b="1" dirty="0">
                          <a:solidFill>
                            <a:schemeClr val="tx1"/>
                          </a:solidFill>
                        </a:rPr>
                        <a:t>Bayesian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370840">
                <a:tc>
                  <a:txBody>
                    <a:bodyPr/>
                    <a:lstStyle/>
                    <a:p>
                      <a:r>
                        <a:rPr lang="en-US" sz="2800" b="0" dirty="0">
                          <a:solidFill>
                            <a:schemeClr val="tx1"/>
                          </a:solidFill>
                        </a:rPr>
                        <a:t>Hypothesis test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800" b="0" dirty="0">
                          <a:solidFill>
                            <a:schemeClr val="tx1"/>
                          </a:solidFill>
                        </a:rPr>
                        <a:t>P-value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800" b="0" dirty="0">
                          <a:solidFill>
                            <a:schemeClr val="tx1"/>
                          </a:solidFill>
                        </a:rPr>
                        <a:t>Bayes</a:t>
                      </a:r>
                      <a:r>
                        <a:rPr lang="en-US" sz="2800" b="0" baseline="0" dirty="0">
                          <a:solidFill>
                            <a:schemeClr val="tx1"/>
                          </a:solidFill>
                        </a:rPr>
                        <a:t> factors</a:t>
                      </a:r>
                      <a:endParaRPr lang="en-US" sz="28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70840">
                <a:tc>
                  <a:txBody>
                    <a:bodyPr/>
                    <a:lstStyle/>
                    <a:p>
                      <a:r>
                        <a:rPr lang="en-US" sz="2800" b="0" dirty="0">
                          <a:solidFill>
                            <a:schemeClr val="tx1"/>
                          </a:solidFill>
                        </a:rPr>
                        <a:t>Parameter estimation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800" b="0" dirty="0">
                          <a:solidFill>
                            <a:schemeClr val="tx1"/>
                          </a:solidFill>
                        </a:rPr>
                        <a:t>Maximum likelihood with confidence interval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800" b="0" dirty="0">
                          <a:solidFill>
                            <a:schemeClr val="tx1"/>
                          </a:solidFill>
                        </a:rPr>
                        <a:t>Posterior</a:t>
                      </a:r>
                      <a:r>
                        <a:rPr lang="en-US" sz="2800" b="0" baseline="0" dirty="0">
                          <a:solidFill>
                            <a:schemeClr val="tx1"/>
                          </a:solidFill>
                        </a:rPr>
                        <a:t> distribution</a:t>
                      </a:r>
                      <a:endParaRPr lang="en-US" sz="28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2679782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Bayesian parameter estimate</a:t>
            </a:r>
          </a:p>
        </p:txBody>
      </p:sp>
      <p:sp>
        <p:nvSpPr>
          <p:cNvPr id="4" name="Rectangle 3"/>
          <p:cNvSpPr/>
          <p:nvPr/>
        </p:nvSpPr>
        <p:spPr>
          <a:xfrm>
            <a:off x="461209" y="1391199"/>
            <a:ext cx="11522243" cy="523220"/>
          </a:xfrm>
          <a:prstGeom prst="rect">
            <a:avLst/>
          </a:prstGeom>
        </p:spPr>
        <p:txBody>
          <a:bodyPr wrap="square">
            <a:spAutoFit/>
          </a:bodyPr>
          <a:lstStyle/>
          <a:p>
            <a:r>
              <a:rPr lang="en-US" sz="2800" dirty="0">
                <a:solidFill>
                  <a:srgbClr val="222222"/>
                </a:solidFill>
                <a:latin typeface="Roboto" charset="0"/>
              </a:rPr>
              <a:t>We create a marginal estimate of the statistic of interest</a:t>
            </a:r>
            <a:endParaRPr lang="en-US" sz="2800" dirty="0"/>
          </a:p>
        </p:txBody>
      </p:sp>
      <p:graphicFrame>
        <p:nvGraphicFramePr>
          <p:cNvPr id="3" name="Table 2"/>
          <p:cNvGraphicFramePr>
            <a:graphicFrameLocks noGrp="1"/>
          </p:cNvGraphicFramePr>
          <p:nvPr>
            <p:extLst>
              <p:ext uri="{D42A27DB-BD31-4B8C-83A1-F6EECF244321}">
                <p14:modId xmlns:p14="http://schemas.microsoft.com/office/powerpoint/2010/main" val="933958551"/>
              </p:ext>
            </p:extLst>
          </p:nvPr>
        </p:nvGraphicFramePr>
        <p:xfrm>
          <a:off x="4724072" y="3093453"/>
          <a:ext cx="1860550" cy="1854200"/>
        </p:xfrm>
        <a:graphic>
          <a:graphicData uri="http://schemas.openxmlformats.org/drawingml/2006/table">
            <a:tbl>
              <a:tblPr firstRow="1" bandRow="1">
                <a:tableStyleId>{5C22544A-7EE6-4342-B048-85BDC9FD1C3A}</a:tableStyleId>
              </a:tblPr>
              <a:tblGrid>
                <a:gridCol w="379730">
                  <a:extLst>
                    <a:ext uri="{9D8B030D-6E8A-4147-A177-3AD203B41FA5}">
                      <a16:colId xmlns:a16="http://schemas.microsoft.com/office/drawing/2014/main" val="20000"/>
                    </a:ext>
                  </a:extLst>
                </a:gridCol>
                <a:gridCol w="367030">
                  <a:extLst>
                    <a:ext uri="{9D8B030D-6E8A-4147-A177-3AD203B41FA5}">
                      <a16:colId xmlns:a16="http://schemas.microsoft.com/office/drawing/2014/main" val="20001"/>
                    </a:ext>
                  </a:extLst>
                </a:gridCol>
                <a:gridCol w="379730">
                  <a:extLst>
                    <a:ext uri="{9D8B030D-6E8A-4147-A177-3AD203B41FA5}">
                      <a16:colId xmlns:a16="http://schemas.microsoft.com/office/drawing/2014/main" val="20002"/>
                    </a:ext>
                  </a:extLst>
                </a:gridCol>
                <a:gridCol w="367030">
                  <a:extLst>
                    <a:ext uri="{9D8B030D-6E8A-4147-A177-3AD203B41FA5}">
                      <a16:colId xmlns:a16="http://schemas.microsoft.com/office/drawing/2014/main" val="20003"/>
                    </a:ext>
                  </a:extLst>
                </a:gridCol>
                <a:gridCol w="367030">
                  <a:extLst>
                    <a:ext uri="{9D8B030D-6E8A-4147-A177-3AD203B41FA5}">
                      <a16:colId xmlns:a16="http://schemas.microsoft.com/office/drawing/2014/main" val="20004"/>
                    </a:ext>
                  </a:extLst>
                </a:gridCol>
              </a:tblGrid>
              <a:tr h="370840">
                <a:tc>
                  <a:txBody>
                    <a:bodyPr/>
                    <a:lstStyle/>
                    <a:p>
                      <a:endParaRPr lang="en-US" b="0" dirty="0">
                        <a:solidFill>
                          <a:schemeClr val="tx1"/>
                        </a:solidFill>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0" dirty="0">
                          <a:solidFill>
                            <a:schemeClr val="tx1"/>
                          </a:solidFill>
                        </a:rPr>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0" dirty="0">
                          <a:solidFill>
                            <a:schemeClr val="tx1"/>
                          </a:solidFill>
                        </a:rPr>
                        <a:t>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0" dirty="0">
                          <a:solidFill>
                            <a:schemeClr val="tx1"/>
                          </a:solidFill>
                        </a:rPr>
                        <a:t>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0" dirty="0">
                          <a:solidFill>
                            <a:schemeClr val="tx1"/>
                          </a:solidFill>
                        </a:rPr>
                        <a:t>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370840">
                <a:tc>
                  <a:txBody>
                    <a:bodyPr/>
                    <a:lstStyle/>
                    <a:p>
                      <a:r>
                        <a:rPr lang="en-US" b="0" dirty="0">
                          <a:solidFill>
                            <a:schemeClr val="tx1"/>
                          </a:solidFill>
                        </a:rPr>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0" dirty="0">
                          <a:solidFill>
                            <a:schemeClr val="tx1"/>
                          </a:solidFill>
                        </a:rPr>
                        <a:t>β</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0" dirty="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0" dirty="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70840">
                <a:tc>
                  <a:txBody>
                    <a:bodyPr/>
                    <a:lstStyle/>
                    <a:p>
                      <a:r>
                        <a:rPr lang="en-US" b="0" dirty="0">
                          <a:solidFill>
                            <a:schemeClr val="tx1"/>
                          </a:solidFill>
                        </a:rPr>
                        <a:t>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0" dirty="0">
                          <a:solidFill>
                            <a:schemeClr val="tx1"/>
                          </a:solidFill>
                        </a:rPr>
                        <a:t>β</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0" dirty="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dirty="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370840">
                <a:tc>
                  <a:txBody>
                    <a:bodyPr/>
                    <a:lstStyle/>
                    <a:p>
                      <a:r>
                        <a:rPr lang="en-US" b="0" dirty="0">
                          <a:solidFill>
                            <a:schemeClr val="tx1"/>
                          </a:solidFill>
                        </a:rPr>
                        <a:t>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dirty="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dirty="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dirty="0">
                          <a:solidFill>
                            <a:schemeClr val="tx1"/>
                          </a:solidFill>
                        </a:rPr>
                        <a:t>β</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70840">
                <a:tc>
                  <a:txBody>
                    <a:bodyPr/>
                    <a:lstStyle/>
                    <a:p>
                      <a:r>
                        <a:rPr lang="en-US" b="0" dirty="0">
                          <a:solidFill>
                            <a:schemeClr val="tx1"/>
                          </a:solidFill>
                        </a:rPr>
                        <a:t>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0" dirty="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dirty="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0" dirty="0">
                          <a:solidFill>
                            <a:schemeClr val="tx1"/>
                          </a:solidFill>
                        </a:rPr>
                        <a:t>β</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bl>
          </a:graphicData>
        </a:graphic>
      </p:graphicFrame>
      <p:grpSp>
        <p:nvGrpSpPr>
          <p:cNvPr id="19" name="Group 18"/>
          <p:cNvGrpSpPr/>
          <p:nvPr/>
        </p:nvGrpSpPr>
        <p:grpSpPr>
          <a:xfrm>
            <a:off x="332918" y="3678765"/>
            <a:ext cx="380202" cy="507837"/>
            <a:chOff x="4598734" y="3619276"/>
            <a:chExt cx="1126961" cy="1505284"/>
          </a:xfrm>
        </p:grpSpPr>
        <p:cxnSp>
          <p:nvCxnSpPr>
            <p:cNvPr id="7" name="Straight Connector 6"/>
            <p:cNvCxnSpPr/>
            <p:nvPr/>
          </p:nvCxnSpPr>
          <p:spPr>
            <a:xfrm flipV="1">
              <a:off x="4598736" y="3619276"/>
              <a:ext cx="1126959" cy="927100"/>
            </a:xfrm>
            <a:prstGeom prst="line">
              <a:avLst/>
            </a:prstGeom>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4598734" y="4546376"/>
              <a:ext cx="1126960" cy="578184"/>
            </a:xfrm>
            <a:prstGeom prst="line">
              <a:avLst/>
            </a:prstGeom>
          </p:spPr>
          <p:style>
            <a:lnRef idx="1">
              <a:schemeClr val="dk1"/>
            </a:lnRef>
            <a:fillRef idx="0">
              <a:schemeClr val="dk1"/>
            </a:fillRef>
            <a:effectRef idx="0">
              <a:schemeClr val="dk1"/>
            </a:effectRef>
            <a:fontRef idx="minor">
              <a:schemeClr val="tx1"/>
            </a:fontRef>
          </p:style>
        </p:cxnSp>
        <p:cxnSp>
          <p:nvCxnSpPr>
            <p:cNvPr id="12" name="Straight Connector 11"/>
            <p:cNvCxnSpPr/>
            <p:nvPr/>
          </p:nvCxnSpPr>
          <p:spPr>
            <a:xfrm flipV="1">
              <a:off x="5162214" y="4378268"/>
              <a:ext cx="563480" cy="457200"/>
            </a:xfrm>
            <a:prstGeom prst="line">
              <a:avLst/>
            </a:prstGeom>
          </p:spPr>
          <p:style>
            <a:lnRef idx="1">
              <a:schemeClr val="dk1"/>
            </a:lnRef>
            <a:fillRef idx="0">
              <a:schemeClr val="dk1"/>
            </a:fillRef>
            <a:effectRef idx="0">
              <a:schemeClr val="dk1"/>
            </a:effectRef>
            <a:fontRef idx="minor">
              <a:schemeClr val="tx1"/>
            </a:fontRef>
          </p:style>
        </p:cxnSp>
        <p:cxnSp>
          <p:nvCxnSpPr>
            <p:cNvPr id="13" name="Straight Connector 12"/>
            <p:cNvCxnSpPr/>
            <p:nvPr/>
          </p:nvCxnSpPr>
          <p:spPr>
            <a:xfrm flipV="1">
              <a:off x="4840354" y="3951948"/>
              <a:ext cx="885340" cy="718353"/>
            </a:xfrm>
            <a:prstGeom prst="line">
              <a:avLst/>
            </a:prstGeom>
          </p:spPr>
          <p:style>
            <a:lnRef idx="1">
              <a:schemeClr val="dk1"/>
            </a:lnRef>
            <a:fillRef idx="0">
              <a:schemeClr val="dk1"/>
            </a:fillRef>
            <a:effectRef idx="0">
              <a:schemeClr val="dk1"/>
            </a:effectRef>
            <a:fontRef idx="minor">
              <a:schemeClr val="tx1"/>
            </a:fontRef>
          </p:style>
        </p:cxnSp>
        <p:cxnSp>
          <p:nvCxnSpPr>
            <p:cNvPr id="17" name="Straight Connector 16"/>
            <p:cNvCxnSpPr/>
            <p:nvPr/>
          </p:nvCxnSpPr>
          <p:spPr>
            <a:xfrm>
              <a:off x="5407244" y="4632372"/>
              <a:ext cx="318450" cy="163380"/>
            </a:xfrm>
            <a:prstGeom prst="line">
              <a:avLst/>
            </a:prstGeom>
          </p:spPr>
          <p:style>
            <a:lnRef idx="1">
              <a:schemeClr val="dk1"/>
            </a:lnRef>
            <a:fillRef idx="0">
              <a:schemeClr val="dk1"/>
            </a:fillRef>
            <a:effectRef idx="0">
              <a:schemeClr val="dk1"/>
            </a:effectRef>
            <a:fontRef idx="minor">
              <a:schemeClr val="tx1"/>
            </a:fontRef>
          </p:style>
        </p:cxnSp>
      </p:grpSp>
      <p:pic>
        <p:nvPicPr>
          <p:cNvPr id="21" name="Picture 20"/>
          <p:cNvPicPr>
            <a:picLocks noChangeAspect="1"/>
          </p:cNvPicPr>
          <p:nvPr/>
        </p:nvPicPr>
        <p:blipFill rotWithShape="1">
          <a:blip r:embed="rId2">
            <a:extLst>
              <a:ext uri="{28A0092B-C50C-407E-A947-70E740481C1C}">
                <a14:useLocalDpi xmlns:a14="http://schemas.microsoft.com/office/drawing/2010/main" val="0"/>
              </a:ext>
            </a:extLst>
          </a:blip>
          <a:srcRect t="27769" r="45505"/>
          <a:stretch/>
        </p:blipFill>
        <p:spPr>
          <a:xfrm>
            <a:off x="1806391" y="3243384"/>
            <a:ext cx="1984771" cy="704657"/>
          </a:xfrm>
          <a:prstGeom prst="rect">
            <a:avLst/>
          </a:prstGeom>
        </p:spPr>
      </p:pic>
      <p:grpSp>
        <p:nvGrpSpPr>
          <p:cNvPr id="18" name="Group 17"/>
          <p:cNvGrpSpPr/>
          <p:nvPr/>
        </p:nvGrpSpPr>
        <p:grpSpPr>
          <a:xfrm>
            <a:off x="449982" y="3057907"/>
            <a:ext cx="259836" cy="507837"/>
            <a:chOff x="4598734" y="3619276"/>
            <a:chExt cx="1126961" cy="1505284"/>
          </a:xfrm>
        </p:grpSpPr>
        <p:cxnSp>
          <p:nvCxnSpPr>
            <p:cNvPr id="20" name="Straight Connector 19"/>
            <p:cNvCxnSpPr/>
            <p:nvPr/>
          </p:nvCxnSpPr>
          <p:spPr>
            <a:xfrm flipV="1">
              <a:off x="4598736" y="3619276"/>
              <a:ext cx="1126959" cy="927100"/>
            </a:xfrm>
            <a:prstGeom prst="line">
              <a:avLst/>
            </a:prstGeom>
          </p:spPr>
          <p:style>
            <a:lnRef idx="1">
              <a:schemeClr val="dk1"/>
            </a:lnRef>
            <a:fillRef idx="0">
              <a:schemeClr val="dk1"/>
            </a:fillRef>
            <a:effectRef idx="0">
              <a:schemeClr val="dk1"/>
            </a:effectRef>
            <a:fontRef idx="minor">
              <a:schemeClr val="tx1"/>
            </a:fontRef>
          </p:style>
        </p:cxnSp>
        <p:cxnSp>
          <p:nvCxnSpPr>
            <p:cNvPr id="22" name="Straight Connector 21"/>
            <p:cNvCxnSpPr/>
            <p:nvPr/>
          </p:nvCxnSpPr>
          <p:spPr>
            <a:xfrm>
              <a:off x="4598734" y="4546376"/>
              <a:ext cx="1126960" cy="578184"/>
            </a:xfrm>
            <a:prstGeom prst="line">
              <a:avLst/>
            </a:prstGeom>
          </p:spPr>
          <p:style>
            <a:lnRef idx="1">
              <a:schemeClr val="dk1"/>
            </a:lnRef>
            <a:fillRef idx="0">
              <a:schemeClr val="dk1"/>
            </a:fillRef>
            <a:effectRef idx="0">
              <a:schemeClr val="dk1"/>
            </a:effectRef>
            <a:fontRef idx="minor">
              <a:schemeClr val="tx1"/>
            </a:fontRef>
          </p:style>
        </p:cxnSp>
        <p:cxnSp>
          <p:nvCxnSpPr>
            <p:cNvPr id="23" name="Straight Connector 22"/>
            <p:cNvCxnSpPr/>
            <p:nvPr/>
          </p:nvCxnSpPr>
          <p:spPr>
            <a:xfrm flipV="1">
              <a:off x="5162214" y="4378268"/>
              <a:ext cx="563480" cy="457200"/>
            </a:xfrm>
            <a:prstGeom prst="line">
              <a:avLst/>
            </a:prstGeom>
          </p:spPr>
          <p:style>
            <a:lnRef idx="1">
              <a:schemeClr val="dk1"/>
            </a:lnRef>
            <a:fillRef idx="0">
              <a:schemeClr val="dk1"/>
            </a:fillRef>
            <a:effectRef idx="0">
              <a:schemeClr val="dk1"/>
            </a:effectRef>
            <a:fontRef idx="minor">
              <a:schemeClr val="tx1"/>
            </a:fontRef>
          </p:style>
        </p:cxnSp>
        <p:cxnSp>
          <p:nvCxnSpPr>
            <p:cNvPr id="24" name="Straight Connector 23"/>
            <p:cNvCxnSpPr/>
            <p:nvPr/>
          </p:nvCxnSpPr>
          <p:spPr>
            <a:xfrm flipV="1">
              <a:off x="4840354" y="3951948"/>
              <a:ext cx="885340" cy="718353"/>
            </a:xfrm>
            <a:prstGeom prst="line">
              <a:avLst/>
            </a:prstGeom>
          </p:spPr>
          <p:style>
            <a:lnRef idx="1">
              <a:schemeClr val="dk1"/>
            </a:lnRef>
            <a:fillRef idx="0">
              <a:schemeClr val="dk1"/>
            </a:fillRef>
            <a:effectRef idx="0">
              <a:schemeClr val="dk1"/>
            </a:effectRef>
            <a:fontRef idx="minor">
              <a:schemeClr val="tx1"/>
            </a:fontRef>
          </p:style>
        </p:cxnSp>
        <p:cxnSp>
          <p:nvCxnSpPr>
            <p:cNvPr id="27" name="Straight Connector 26"/>
            <p:cNvCxnSpPr/>
            <p:nvPr/>
          </p:nvCxnSpPr>
          <p:spPr>
            <a:xfrm>
              <a:off x="5407244" y="4632372"/>
              <a:ext cx="318450" cy="163380"/>
            </a:xfrm>
            <a:prstGeom prst="line">
              <a:avLst/>
            </a:prstGeom>
          </p:spPr>
          <p:style>
            <a:lnRef idx="1">
              <a:schemeClr val="dk1"/>
            </a:lnRef>
            <a:fillRef idx="0">
              <a:schemeClr val="dk1"/>
            </a:fillRef>
            <a:effectRef idx="0">
              <a:schemeClr val="dk1"/>
            </a:effectRef>
            <a:fontRef idx="minor">
              <a:schemeClr val="tx1"/>
            </a:fontRef>
          </p:style>
        </p:cxnSp>
      </p:grpSp>
      <p:grpSp>
        <p:nvGrpSpPr>
          <p:cNvPr id="32" name="Group 31"/>
          <p:cNvGrpSpPr/>
          <p:nvPr/>
        </p:nvGrpSpPr>
        <p:grpSpPr>
          <a:xfrm>
            <a:off x="875813" y="3693730"/>
            <a:ext cx="267100" cy="507837"/>
            <a:chOff x="4598734" y="3619276"/>
            <a:chExt cx="1126961" cy="1505284"/>
          </a:xfrm>
        </p:grpSpPr>
        <p:cxnSp>
          <p:nvCxnSpPr>
            <p:cNvPr id="33" name="Straight Connector 32"/>
            <p:cNvCxnSpPr/>
            <p:nvPr/>
          </p:nvCxnSpPr>
          <p:spPr>
            <a:xfrm flipV="1">
              <a:off x="4598736" y="3619276"/>
              <a:ext cx="1126959" cy="927100"/>
            </a:xfrm>
            <a:prstGeom prst="line">
              <a:avLst/>
            </a:prstGeom>
          </p:spPr>
          <p:style>
            <a:lnRef idx="1">
              <a:schemeClr val="dk1"/>
            </a:lnRef>
            <a:fillRef idx="0">
              <a:schemeClr val="dk1"/>
            </a:fillRef>
            <a:effectRef idx="0">
              <a:schemeClr val="dk1"/>
            </a:effectRef>
            <a:fontRef idx="minor">
              <a:schemeClr val="tx1"/>
            </a:fontRef>
          </p:style>
        </p:cxnSp>
        <p:cxnSp>
          <p:nvCxnSpPr>
            <p:cNvPr id="34" name="Straight Connector 33"/>
            <p:cNvCxnSpPr/>
            <p:nvPr/>
          </p:nvCxnSpPr>
          <p:spPr>
            <a:xfrm>
              <a:off x="4598734" y="4546376"/>
              <a:ext cx="1126960" cy="578184"/>
            </a:xfrm>
            <a:prstGeom prst="line">
              <a:avLst/>
            </a:prstGeom>
          </p:spPr>
          <p:style>
            <a:lnRef idx="1">
              <a:schemeClr val="dk1"/>
            </a:lnRef>
            <a:fillRef idx="0">
              <a:schemeClr val="dk1"/>
            </a:fillRef>
            <a:effectRef idx="0">
              <a:schemeClr val="dk1"/>
            </a:effectRef>
            <a:fontRef idx="minor">
              <a:schemeClr val="tx1"/>
            </a:fontRef>
          </p:style>
        </p:cxnSp>
        <p:cxnSp>
          <p:nvCxnSpPr>
            <p:cNvPr id="35" name="Straight Connector 34"/>
            <p:cNvCxnSpPr/>
            <p:nvPr/>
          </p:nvCxnSpPr>
          <p:spPr>
            <a:xfrm flipV="1">
              <a:off x="5162214" y="4378268"/>
              <a:ext cx="563480" cy="457200"/>
            </a:xfrm>
            <a:prstGeom prst="line">
              <a:avLst/>
            </a:prstGeom>
          </p:spPr>
          <p:style>
            <a:lnRef idx="1">
              <a:schemeClr val="dk1"/>
            </a:lnRef>
            <a:fillRef idx="0">
              <a:schemeClr val="dk1"/>
            </a:fillRef>
            <a:effectRef idx="0">
              <a:schemeClr val="dk1"/>
            </a:effectRef>
            <a:fontRef idx="minor">
              <a:schemeClr val="tx1"/>
            </a:fontRef>
          </p:style>
        </p:cxnSp>
        <p:cxnSp>
          <p:nvCxnSpPr>
            <p:cNvPr id="36" name="Straight Connector 35"/>
            <p:cNvCxnSpPr/>
            <p:nvPr/>
          </p:nvCxnSpPr>
          <p:spPr>
            <a:xfrm flipV="1">
              <a:off x="4840354" y="3951948"/>
              <a:ext cx="885340" cy="718353"/>
            </a:xfrm>
            <a:prstGeom prst="line">
              <a:avLst/>
            </a:prstGeom>
          </p:spPr>
          <p:style>
            <a:lnRef idx="1">
              <a:schemeClr val="dk1"/>
            </a:lnRef>
            <a:fillRef idx="0">
              <a:schemeClr val="dk1"/>
            </a:fillRef>
            <a:effectRef idx="0">
              <a:schemeClr val="dk1"/>
            </a:effectRef>
            <a:fontRef idx="minor">
              <a:schemeClr val="tx1"/>
            </a:fontRef>
          </p:style>
        </p:cxnSp>
        <p:cxnSp>
          <p:nvCxnSpPr>
            <p:cNvPr id="37" name="Straight Connector 36"/>
            <p:cNvCxnSpPr/>
            <p:nvPr/>
          </p:nvCxnSpPr>
          <p:spPr>
            <a:xfrm>
              <a:off x="5407244" y="4632372"/>
              <a:ext cx="318450" cy="163380"/>
            </a:xfrm>
            <a:prstGeom prst="line">
              <a:avLst/>
            </a:prstGeom>
          </p:spPr>
          <p:style>
            <a:lnRef idx="1">
              <a:schemeClr val="dk1"/>
            </a:lnRef>
            <a:fillRef idx="0">
              <a:schemeClr val="dk1"/>
            </a:fillRef>
            <a:effectRef idx="0">
              <a:schemeClr val="dk1"/>
            </a:effectRef>
            <a:fontRef idx="minor">
              <a:schemeClr val="tx1"/>
            </a:fontRef>
          </p:style>
        </p:cxnSp>
      </p:grpSp>
      <p:grpSp>
        <p:nvGrpSpPr>
          <p:cNvPr id="38" name="Group 37"/>
          <p:cNvGrpSpPr/>
          <p:nvPr/>
        </p:nvGrpSpPr>
        <p:grpSpPr>
          <a:xfrm flipV="1">
            <a:off x="908952" y="4295553"/>
            <a:ext cx="152401" cy="685595"/>
            <a:chOff x="4598734" y="3619276"/>
            <a:chExt cx="1126961" cy="1505284"/>
          </a:xfrm>
        </p:grpSpPr>
        <p:cxnSp>
          <p:nvCxnSpPr>
            <p:cNvPr id="39" name="Straight Connector 38"/>
            <p:cNvCxnSpPr/>
            <p:nvPr/>
          </p:nvCxnSpPr>
          <p:spPr>
            <a:xfrm flipV="1">
              <a:off x="4598736" y="3619276"/>
              <a:ext cx="1126959" cy="927100"/>
            </a:xfrm>
            <a:prstGeom prst="line">
              <a:avLst/>
            </a:prstGeom>
          </p:spPr>
          <p:style>
            <a:lnRef idx="1">
              <a:schemeClr val="dk1"/>
            </a:lnRef>
            <a:fillRef idx="0">
              <a:schemeClr val="dk1"/>
            </a:fillRef>
            <a:effectRef idx="0">
              <a:schemeClr val="dk1"/>
            </a:effectRef>
            <a:fontRef idx="minor">
              <a:schemeClr val="tx1"/>
            </a:fontRef>
          </p:style>
        </p:cxnSp>
        <p:cxnSp>
          <p:nvCxnSpPr>
            <p:cNvPr id="40" name="Straight Connector 39"/>
            <p:cNvCxnSpPr/>
            <p:nvPr/>
          </p:nvCxnSpPr>
          <p:spPr>
            <a:xfrm>
              <a:off x="4598734" y="4546376"/>
              <a:ext cx="1126960" cy="578184"/>
            </a:xfrm>
            <a:prstGeom prst="line">
              <a:avLst/>
            </a:prstGeom>
          </p:spPr>
          <p:style>
            <a:lnRef idx="1">
              <a:schemeClr val="dk1"/>
            </a:lnRef>
            <a:fillRef idx="0">
              <a:schemeClr val="dk1"/>
            </a:fillRef>
            <a:effectRef idx="0">
              <a:schemeClr val="dk1"/>
            </a:effectRef>
            <a:fontRef idx="minor">
              <a:schemeClr val="tx1"/>
            </a:fontRef>
          </p:style>
        </p:cxnSp>
        <p:cxnSp>
          <p:nvCxnSpPr>
            <p:cNvPr id="41" name="Straight Connector 40"/>
            <p:cNvCxnSpPr/>
            <p:nvPr/>
          </p:nvCxnSpPr>
          <p:spPr>
            <a:xfrm flipV="1">
              <a:off x="5162214" y="4378268"/>
              <a:ext cx="563480" cy="457200"/>
            </a:xfrm>
            <a:prstGeom prst="line">
              <a:avLst/>
            </a:prstGeom>
          </p:spPr>
          <p:style>
            <a:lnRef idx="1">
              <a:schemeClr val="dk1"/>
            </a:lnRef>
            <a:fillRef idx="0">
              <a:schemeClr val="dk1"/>
            </a:fillRef>
            <a:effectRef idx="0">
              <a:schemeClr val="dk1"/>
            </a:effectRef>
            <a:fontRef idx="minor">
              <a:schemeClr val="tx1"/>
            </a:fontRef>
          </p:style>
        </p:cxnSp>
        <p:cxnSp>
          <p:nvCxnSpPr>
            <p:cNvPr id="42" name="Straight Connector 41"/>
            <p:cNvCxnSpPr/>
            <p:nvPr/>
          </p:nvCxnSpPr>
          <p:spPr>
            <a:xfrm flipV="1">
              <a:off x="4840354" y="3951948"/>
              <a:ext cx="885340" cy="718353"/>
            </a:xfrm>
            <a:prstGeom prst="line">
              <a:avLst/>
            </a:prstGeom>
          </p:spPr>
          <p:style>
            <a:lnRef idx="1">
              <a:schemeClr val="dk1"/>
            </a:lnRef>
            <a:fillRef idx="0">
              <a:schemeClr val="dk1"/>
            </a:fillRef>
            <a:effectRef idx="0">
              <a:schemeClr val="dk1"/>
            </a:effectRef>
            <a:fontRef idx="minor">
              <a:schemeClr val="tx1"/>
            </a:fontRef>
          </p:style>
        </p:cxnSp>
        <p:cxnSp>
          <p:nvCxnSpPr>
            <p:cNvPr id="43" name="Straight Connector 42"/>
            <p:cNvCxnSpPr/>
            <p:nvPr/>
          </p:nvCxnSpPr>
          <p:spPr>
            <a:xfrm>
              <a:off x="5407244" y="4632372"/>
              <a:ext cx="318450" cy="163380"/>
            </a:xfrm>
            <a:prstGeom prst="line">
              <a:avLst/>
            </a:prstGeom>
          </p:spPr>
          <p:style>
            <a:lnRef idx="1">
              <a:schemeClr val="dk1"/>
            </a:lnRef>
            <a:fillRef idx="0">
              <a:schemeClr val="dk1"/>
            </a:fillRef>
            <a:effectRef idx="0">
              <a:schemeClr val="dk1"/>
            </a:effectRef>
            <a:fontRef idx="minor">
              <a:schemeClr val="tx1"/>
            </a:fontRef>
          </p:style>
        </p:cxnSp>
      </p:grpSp>
      <p:grpSp>
        <p:nvGrpSpPr>
          <p:cNvPr id="44" name="Group 43"/>
          <p:cNvGrpSpPr/>
          <p:nvPr/>
        </p:nvGrpSpPr>
        <p:grpSpPr>
          <a:xfrm>
            <a:off x="839736" y="3076303"/>
            <a:ext cx="329318" cy="507837"/>
            <a:chOff x="4598734" y="3619276"/>
            <a:chExt cx="1126961" cy="1505284"/>
          </a:xfrm>
        </p:grpSpPr>
        <p:cxnSp>
          <p:nvCxnSpPr>
            <p:cNvPr id="45" name="Straight Connector 44"/>
            <p:cNvCxnSpPr/>
            <p:nvPr/>
          </p:nvCxnSpPr>
          <p:spPr>
            <a:xfrm flipV="1">
              <a:off x="4598736" y="3619276"/>
              <a:ext cx="1126959" cy="927100"/>
            </a:xfrm>
            <a:prstGeom prst="line">
              <a:avLst/>
            </a:prstGeom>
          </p:spPr>
          <p:style>
            <a:lnRef idx="1">
              <a:schemeClr val="dk1"/>
            </a:lnRef>
            <a:fillRef idx="0">
              <a:schemeClr val="dk1"/>
            </a:fillRef>
            <a:effectRef idx="0">
              <a:schemeClr val="dk1"/>
            </a:effectRef>
            <a:fontRef idx="minor">
              <a:schemeClr val="tx1"/>
            </a:fontRef>
          </p:style>
        </p:cxnSp>
        <p:cxnSp>
          <p:nvCxnSpPr>
            <p:cNvPr id="46" name="Straight Connector 45"/>
            <p:cNvCxnSpPr/>
            <p:nvPr/>
          </p:nvCxnSpPr>
          <p:spPr>
            <a:xfrm>
              <a:off x="4598734" y="4546376"/>
              <a:ext cx="1126960" cy="578184"/>
            </a:xfrm>
            <a:prstGeom prst="line">
              <a:avLst/>
            </a:prstGeom>
          </p:spPr>
          <p:style>
            <a:lnRef idx="1">
              <a:schemeClr val="dk1"/>
            </a:lnRef>
            <a:fillRef idx="0">
              <a:schemeClr val="dk1"/>
            </a:fillRef>
            <a:effectRef idx="0">
              <a:schemeClr val="dk1"/>
            </a:effectRef>
            <a:fontRef idx="minor">
              <a:schemeClr val="tx1"/>
            </a:fontRef>
          </p:style>
        </p:cxnSp>
        <p:cxnSp>
          <p:nvCxnSpPr>
            <p:cNvPr id="47" name="Straight Connector 46"/>
            <p:cNvCxnSpPr/>
            <p:nvPr/>
          </p:nvCxnSpPr>
          <p:spPr>
            <a:xfrm flipV="1">
              <a:off x="5162214" y="4378268"/>
              <a:ext cx="563480" cy="457200"/>
            </a:xfrm>
            <a:prstGeom prst="line">
              <a:avLst/>
            </a:prstGeom>
          </p:spPr>
          <p:style>
            <a:lnRef idx="1">
              <a:schemeClr val="dk1"/>
            </a:lnRef>
            <a:fillRef idx="0">
              <a:schemeClr val="dk1"/>
            </a:fillRef>
            <a:effectRef idx="0">
              <a:schemeClr val="dk1"/>
            </a:effectRef>
            <a:fontRef idx="minor">
              <a:schemeClr val="tx1"/>
            </a:fontRef>
          </p:style>
        </p:cxnSp>
        <p:cxnSp>
          <p:nvCxnSpPr>
            <p:cNvPr id="48" name="Straight Connector 47"/>
            <p:cNvCxnSpPr/>
            <p:nvPr/>
          </p:nvCxnSpPr>
          <p:spPr>
            <a:xfrm flipV="1">
              <a:off x="4840354" y="3951948"/>
              <a:ext cx="885340" cy="718353"/>
            </a:xfrm>
            <a:prstGeom prst="line">
              <a:avLst/>
            </a:prstGeom>
          </p:spPr>
          <p:style>
            <a:lnRef idx="1">
              <a:schemeClr val="dk1"/>
            </a:lnRef>
            <a:fillRef idx="0">
              <a:schemeClr val="dk1"/>
            </a:fillRef>
            <a:effectRef idx="0">
              <a:schemeClr val="dk1"/>
            </a:effectRef>
            <a:fontRef idx="minor">
              <a:schemeClr val="tx1"/>
            </a:fontRef>
          </p:style>
        </p:cxnSp>
        <p:cxnSp>
          <p:nvCxnSpPr>
            <p:cNvPr id="49" name="Straight Connector 48"/>
            <p:cNvCxnSpPr/>
            <p:nvPr/>
          </p:nvCxnSpPr>
          <p:spPr>
            <a:xfrm>
              <a:off x="5407244" y="4632372"/>
              <a:ext cx="318450" cy="163380"/>
            </a:xfrm>
            <a:prstGeom prst="line">
              <a:avLst/>
            </a:prstGeom>
          </p:spPr>
          <p:style>
            <a:lnRef idx="1">
              <a:schemeClr val="dk1"/>
            </a:lnRef>
            <a:fillRef idx="0">
              <a:schemeClr val="dk1"/>
            </a:fillRef>
            <a:effectRef idx="0">
              <a:schemeClr val="dk1"/>
            </a:effectRef>
            <a:fontRef idx="minor">
              <a:schemeClr val="tx1"/>
            </a:fontRef>
          </p:style>
        </p:cxnSp>
      </p:grpSp>
      <p:grpSp>
        <p:nvGrpSpPr>
          <p:cNvPr id="50" name="Group 49"/>
          <p:cNvGrpSpPr/>
          <p:nvPr/>
        </p:nvGrpSpPr>
        <p:grpSpPr>
          <a:xfrm flipV="1">
            <a:off x="326532" y="4366061"/>
            <a:ext cx="380202" cy="585537"/>
            <a:chOff x="4598734" y="3619276"/>
            <a:chExt cx="1126961" cy="1505284"/>
          </a:xfrm>
        </p:grpSpPr>
        <p:cxnSp>
          <p:nvCxnSpPr>
            <p:cNvPr id="51" name="Straight Connector 50"/>
            <p:cNvCxnSpPr/>
            <p:nvPr/>
          </p:nvCxnSpPr>
          <p:spPr>
            <a:xfrm flipV="1">
              <a:off x="4598736" y="3619276"/>
              <a:ext cx="1126959" cy="927100"/>
            </a:xfrm>
            <a:prstGeom prst="line">
              <a:avLst/>
            </a:prstGeom>
          </p:spPr>
          <p:style>
            <a:lnRef idx="1">
              <a:schemeClr val="dk1"/>
            </a:lnRef>
            <a:fillRef idx="0">
              <a:schemeClr val="dk1"/>
            </a:fillRef>
            <a:effectRef idx="0">
              <a:schemeClr val="dk1"/>
            </a:effectRef>
            <a:fontRef idx="minor">
              <a:schemeClr val="tx1"/>
            </a:fontRef>
          </p:style>
        </p:cxnSp>
        <p:cxnSp>
          <p:nvCxnSpPr>
            <p:cNvPr id="52" name="Straight Connector 51"/>
            <p:cNvCxnSpPr/>
            <p:nvPr/>
          </p:nvCxnSpPr>
          <p:spPr>
            <a:xfrm>
              <a:off x="4598734" y="4546376"/>
              <a:ext cx="1126960" cy="578184"/>
            </a:xfrm>
            <a:prstGeom prst="line">
              <a:avLst/>
            </a:prstGeom>
          </p:spPr>
          <p:style>
            <a:lnRef idx="1">
              <a:schemeClr val="dk1"/>
            </a:lnRef>
            <a:fillRef idx="0">
              <a:schemeClr val="dk1"/>
            </a:fillRef>
            <a:effectRef idx="0">
              <a:schemeClr val="dk1"/>
            </a:effectRef>
            <a:fontRef idx="minor">
              <a:schemeClr val="tx1"/>
            </a:fontRef>
          </p:style>
        </p:cxnSp>
        <p:cxnSp>
          <p:nvCxnSpPr>
            <p:cNvPr id="53" name="Straight Connector 52"/>
            <p:cNvCxnSpPr/>
            <p:nvPr/>
          </p:nvCxnSpPr>
          <p:spPr>
            <a:xfrm flipV="1">
              <a:off x="5162214" y="4378268"/>
              <a:ext cx="563480" cy="457200"/>
            </a:xfrm>
            <a:prstGeom prst="line">
              <a:avLst/>
            </a:prstGeom>
          </p:spPr>
          <p:style>
            <a:lnRef idx="1">
              <a:schemeClr val="dk1"/>
            </a:lnRef>
            <a:fillRef idx="0">
              <a:schemeClr val="dk1"/>
            </a:fillRef>
            <a:effectRef idx="0">
              <a:schemeClr val="dk1"/>
            </a:effectRef>
            <a:fontRef idx="minor">
              <a:schemeClr val="tx1"/>
            </a:fontRef>
          </p:style>
        </p:cxnSp>
        <p:cxnSp>
          <p:nvCxnSpPr>
            <p:cNvPr id="54" name="Straight Connector 53"/>
            <p:cNvCxnSpPr/>
            <p:nvPr/>
          </p:nvCxnSpPr>
          <p:spPr>
            <a:xfrm flipV="1">
              <a:off x="4840354" y="3951948"/>
              <a:ext cx="885340" cy="718353"/>
            </a:xfrm>
            <a:prstGeom prst="line">
              <a:avLst/>
            </a:prstGeom>
          </p:spPr>
          <p:style>
            <a:lnRef idx="1">
              <a:schemeClr val="dk1"/>
            </a:lnRef>
            <a:fillRef idx="0">
              <a:schemeClr val="dk1"/>
            </a:fillRef>
            <a:effectRef idx="0">
              <a:schemeClr val="dk1"/>
            </a:effectRef>
            <a:fontRef idx="minor">
              <a:schemeClr val="tx1"/>
            </a:fontRef>
          </p:style>
        </p:cxnSp>
        <p:cxnSp>
          <p:nvCxnSpPr>
            <p:cNvPr id="55" name="Straight Connector 54"/>
            <p:cNvCxnSpPr/>
            <p:nvPr/>
          </p:nvCxnSpPr>
          <p:spPr>
            <a:xfrm>
              <a:off x="5407244" y="4632372"/>
              <a:ext cx="318450" cy="163380"/>
            </a:xfrm>
            <a:prstGeom prst="line">
              <a:avLst/>
            </a:prstGeom>
          </p:spPr>
          <p:style>
            <a:lnRef idx="1">
              <a:schemeClr val="dk1"/>
            </a:lnRef>
            <a:fillRef idx="0">
              <a:schemeClr val="dk1"/>
            </a:fillRef>
            <a:effectRef idx="0">
              <a:schemeClr val="dk1"/>
            </a:effectRef>
            <a:fontRef idx="minor">
              <a:schemeClr val="tx1"/>
            </a:fontRef>
          </p:style>
        </p:cxnSp>
      </p:grpSp>
      <p:pic>
        <p:nvPicPr>
          <p:cNvPr id="56" name="Picture 55"/>
          <p:cNvPicPr>
            <a:picLocks noChangeAspect="1"/>
          </p:cNvPicPr>
          <p:nvPr/>
        </p:nvPicPr>
        <p:blipFill rotWithShape="1">
          <a:blip r:embed="rId2">
            <a:extLst>
              <a:ext uri="{28A0092B-C50C-407E-A947-70E740481C1C}">
                <a14:useLocalDpi xmlns:a14="http://schemas.microsoft.com/office/drawing/2010/main" val="0"/>
              </a:ext>
            </a:extLst>
          </a:blip>
          <a:srcRect l="-173" t="983" r="45678" b="31759"/>
          <a:stretch/>
        </p:blipFill>
        <p:spPr>
          <a:xfrm>
            <a:off x="1806391" y="4227506"/>
            <a:ext cx="2014635" cy="656141"/>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38365" y="2009274"/>
            <a:ext cx="2494088" cy="4604470"/>
          </a:xfrm>
          <a:prstGeom prst="rect">
            <a:avLst/>
          </a:prstGeom>
        </p:spPr>
      </p:pic>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t="23363" r="4018"/>
          <a:stretch/>
        </p:blipFill>
        <p:spPr>
          <a:xfrm>
            <a:off x="10332453" y="2009274"/>
            <a:ext cx="633623" cy="4487158"/>
          </a:xfrm>
          <a:prstGeom prst="rect">
            <a:avLst/>
          </a:prstGeom>
        </p:spPr>
      </p:pic>
      <p:sp>
        <p:nvSpPr>
          <p:cNvPr id="8" name="Rectangle 7"/>
          <p:cNvSpPr/>
          <p:nvPr/>
        </p:nvSpPr>
        <p:spPr>
          <a:xfrm>
            <a:off x="7838365" y="2009274"/>
            <a:ext cx="3127711" cy="460447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237900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Frequentist and Bayesian</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35328" y="992108"/>
            <a:ext cx="3834808" cy="5817764"/>
          </a:xfrm>
          <a:prstGeom prst="rect">
            <a:avLst/>
          </a:prstGeom>
        </p:spPr>
      </p:pic>
    </p:spTree>
    <p:extLst>
      <p:ext uri="{BB962C8B-B14F-4D97-AF65-F5344CB8AC3E}">
        <p14:creationId xmlns:p14="http://schemas.microsoft.com/office/powerpoint/2010/main" val="17228091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Frequentist approach</a:t>
            </a:r>
          </a:p>
        </p:txBody>
      </p:sp>
      <mc:AlternateContent xmlns:mc="http://schemas.openxmlformats.org/markup-compatibility/2006" xmlns:a14="http://schemas.microsoft.com/office/drawing/2010/main">
        <mc:Choice Requires="a14">
          <p:sp>
            <p:nvSpPr>
              <p:cNvPr id="4" name="Rectangle 3"/>
              <p:cNvSpPr/>
              <p:nvPr/>
            </p:nvSpPr>
            <p:spPr>
              <a:xfrm>
                <a:off x="195431" y="1073547"/>
                <a:ext cx="11801138" cy="4957063"/>
              </a:xfrm>
              <a:prstGeom prst="rect">
                <a:avLst/>
              </a:prstGeom>
            </p:spPr>
            <p:txBody>
              <a:bodyPr wrap="square">
                <a:spAutoFit/>
              </a:bodyPr>
              <a:lstStyle/>
              <a:p>
                <a:r>
                  <a:rPr lang="en-US" sz="3200" dirty="0"/>
                  <a:t>You have a null hypothesis and calculate the probability of observing your data under that hypothesis.</a:t>
                </a:r>
              </a:p>
              <a:p>
                <a:endParaRPr lang="en-US" sz="3200" dirty="0"/>
              </a:p>
              <a:p>
                <a:r>
                  <a:rPr lang="en-US" sz="3200" dirty="0"/>
                  <a:t>Null: The sun has not exploded</a:t>
                </a:r>
              </a:p>
              <a:p>
                <a:endParaRPr lang="en-US" sz="3200" dirty="0"/>
              </a:p>
              <a:p>
                <a:pPr/>
                <a14:m>
                  <m:oMathPara xmlns:m="http://schemas.openxmlformats.org/officeDocument/2006/math">
                    <m:oMathParaPr>
                      <m:jc m:val="left"/>
                    </m:oMathParaPr>
                    <m:oMath xmlns:m="http://schemas.openxmlformats.org/officeDocument/2006/math">
                      <m:func>
                        <m:funcPr>
                          <m:ctrlPr>
                            <a:rPr lang="en-US" sz="3200" b="0" i="1" smtClean="0">
                              <a:latin typeface="Cambria Math" panose="02040503050406030204" pitchFamily="18" charset="0"/>
                            </a:rPr>
                          </m:ctrlPr>
                        </m:funcPr>
                        <m:fName>
                          <m:r>
                            <m:rPr>
                              <m:sty m:val="p"/>
                            </m:rPr>
                            <a:rPr lang="en-US" sz="3200" b="0" i="0" smtClean="0">
                              <a:latin typeface="Cambria Math" charset="0"/>
                            </a:rPr>
                            <m:t>Pr</m:t>
                          </m:r>
                        </m:fName>
                        <m:e>
                          <m:d>
                            <m:dPr>
                              <m:ctrlPr>
                                <a:rPr lang="en-US" sz="3200" b="0" i="1" smtClean="0">
                                  <a:latin typeface="Cambria Math" panose="02040503050406030204" pitchFamily="18" charset="0"/>
                                </a:rPr>
                              </m:ctrlPr>
                            </m:dPr>
                            <m:e>
                              <m:r>
                                <a:rPr lang="en-US" sz="3200" b="0" i="1" smtClean="0">
                                  <a:latin typeface="Cambria Math" charset="0"/>
                                </a:rPr>
                                <m:t>𝑑𝑒𝑡</m:t>
                              </m:r>
                              <m:r>
                                <a:rPr lang="en-US" sz="3200" b="0" i="1" smtClean="0">
                                  <a:latin typeface="Cambria Math" charset="0"/>
                                </a:rPr>
                                <m:t> </m:t>
                              </m:r>
                              <m:r>
                                <a:rPr lang="en-US" sz="3200" b="0" i="1" smtClean="0">
                                  <a:latin typeface="Cambria Math" charset="0"/>
                                </a:rPr>
                                <m:t>𝑦𝑒𝑠</m:t>
                              </m:r>
                              <m:r>
                                <a:rPr lang="en-US" sz="3200" b="0" i="1" smtClean="0">
                                  <a:latin typeface="Cambria Math" charset="0"/>
                                </a:rPr>
                                <m:t> | </m:t>
                              </m:r>
                              <m:r>
                                <a:rPr lang="en-US" sz="3200" b="0" i="1" smtClean="0">
                                  <a:latin typeface="Cambria Math" charset="0"/>
                                </a:rPr>
                                <m:t>𝑠𝑢𝑛</m:t>
                              </m:r>
                              <m:r>
                                <a:rPr lang="en-US" sz="3200" b="0" i="1" smtClean="0">
                                  <a:latin typeface="Cambria Math" charset="0"/>
                                </a:rPr>
                                <m:t> </m:t>
                              </m:r>
                              <m:r>
                                <a:rPr lang="en-US" sz="3200" b="0" i="1" smtClean="0">
                                  <a:latin typeface="Cambria Math" charset="0"/>
                                </a:rPr>
                                <m:t>𝑖𝑠</m:t>
                              </m:r>
                              <m:r>
                                <a:rPr lang="en-US" sz="3200" b="0" i="1" smtClean="0">
                                  <a:latin typeface="Cambria Math" charset="0"/>
                                </a:rPr>
                                <m:t> </m:t>
                              </m:r>
                              <m:r>
                                <a:rPr lang="en-US" sz="3200" b="0" i="1" smtClean="0">
                                  <a:latin typeface="Cambria Math" charset="0"/>
                                </a:rPr>
                                <m:t>𝑜𝑘</m:t>
                              </m:r>
                            </m:e>
                          </m:d>
                        </m:e>
                      </m:func>
                      <m:r>
                        <a:rPr lang="en-US" sz="3200" b="0" i="1" smtClean="0">
                          <a:latin typeface="Cambria Math" charset="0"/>
                        </a:rPr>
                        <m:t>=0.027=</m:t>
                      </m:r>
                      <m:f>
                        <m:fPr>
                          <m:ctrlPr>
                            <a:rPr lang="mr-IN" sz="3200" b="0" i="1" smtClean="0">
                              <a:latin typeface="Cambria Math" panose="02040503050406030204" pitchFamily="18" charset="0"/>
                            </a:rPr>
                          </m:ctrlPr>
                        </m:fPr>
                        <m:num>
                          <m:r>
                            <a:rPr lang="en-US" sz="3200" b="0" i="1" smtClean="0">
                              <a:latin typeface="Cambria Math" charset="0"/>
                            </a:rPr>
                            <m:t>1</m:t>
                          </m:r>
                        </m:num>
                        <m:den>
                          <m:r>
                            <a:rPr lang="en-US" sz="3200" b="0" i="1" smtClean="0">
                              <a:latin typeface="Cambria Math" charset="0"/>
                            </a:rPr>
                            <m:t>6</m:t>
                          </m:r>
                        </m:den>
                      </m:f>
                      <m:r>
                        <a:rPr lang="en-US" sz="3200" b="0" i="1" smtClean="0">
                          <a:latin typeface="Cambria Math" charset="0"/>
                          <a:ea typeface="Cambria Math" charset="0"/>
                          <a:cs typeface="Cambria Math" charset="0"/>
                        </a:rPr>
                        <m:t>×</m:t>
                      </m:r>
                      <m:f>
                        <m:fPr>
                          <m:ctrlPr>
                            <a:rPr lang="mr-IN" sz="3200" b="0" i="1" smtClean="0">
                              <a:latin typeface="Cambria Math" panose="02040503050406030204" pitchFamily="18" charset="0"/>
                            </a:rPr>
                          </m:ctrlPr>
                        </m:fPr>
                        <m:num>
                          <m:r>
                            <a:rPr lang="en-US" sz="3200" b="0" i="1" smtClean="0">
                              <a:latin typeface="Cambria Math" charset="0"/>
                            </a:rPr>
                            <m:t>1</m:t>
                          </m:r>
                        </m:num>
                        <m:den>
                          <m:r>
                            <a:rPr lang="en-US" sz="3200" b="0" i="1" smtClean="0">
                              <a:latin typeface="Cambria Math" charset="0"/>
                            </a:rPr>
                            <m:t>6</m:t>
                          </m:r>
                        </m:den>
                      </m:f>
                    </m:oMath>
                  </m:oMathPara>
                </a14:m>
                <a:endParaRPr lang="en-US" sz="3200" dirty="0"/>
              </a:p>
              <a:p>
                <a:endParaRPr lang="en-US" sz="3200" dirty="0"/>
              </a:p>
              <a:p>
                <a:r>
                  <a:rPr lang="en-US" sz="3200" dirty="0"/>
                  <a:t>this is less than the typical </a:t>
                </a:r>
                <a14:m>
                  <m:oMath xmlns:m="http://schemas.openxmlformats.org/officeDocument/2006/math">
                    <m:r>
                      <a:rPr lang="en-US" sz="3200" i="1" dirty="0" smtClean="0">
                        <a:latin typeface="Cambria Math" charset="0"/>
                        <a:ea typeface="Cambria Math" charset="0"/>
                        <a:cs typeface="Cambria Math" charset="0"/>
                      </a:rPr>
                      <m:t>∝</m:t>
                    </m:r>
                  </m:oMath>
                </a14:m>
                <a:r>
                  <a:rPr lang="en-US" sz="3200" dirty="0"/>
                  <a:t> level of 0.05 so we reject the null that the sun is ok.</a:t>
                </a:r>
              </a:p>
            </p:txBody>
          </p:sp>
        </mc:Choice>
        <mc:Fallback xmlns="">
          <p:sp>
            <p:nvSpPr>
              <p:cNvPr id="4" name="Rectangle 3"/>
              <p:cNvSpPr>
                <a:spLocks noRot="1" noChangeAspect="1" noMove="1" noResize="1" noEditPoints="1" noAdjustHandles="1" noChangeArrowheads="1" noChangeShapeType="1" noTextEdit="1"/>
              </p:cNvSpPr>
              <p:nvPr/>
            </p:nvSpPr>
            <p:spPr>
              <a:xfrm>
                <a:off x="195431" y="1073547"/>
                <a:ext cx="11801138" cy="4957063"/>
              </a:xfrm>
              <a:prstGeom prst="rect">
                <a:avLst/>
              </a:prstGeom>
              <a:blipFill rotWithShape="0">
                <a:blip r:embed="rId2"/>
                <a:stretch>
                  <a:fillRect l="-1291" t="-1599" b="-3198"/>
                </a:stretch>
              </a:blipFill>
            </p:spPr>
            <p:txBody>
              <a:bodyPr/>
              <a:lstStyle/>
              <a:p>
                <a:r>
                  <a:rPr lang="en-US">
                    <a:noFill/>
                  </a:rPr>
                  <a:t> </a:t>
                </a:r>
              </a:p>
            </p:txBody>
          </p:sp>
        </mc:Fallback>
      </mc:AlternateContent>
    </p:spTree>
    <p:extLst>
      <p:ext uri="{BB962C8B-B14F-4D97-AF65-F5344CB8AC3E}">
        <p14:creationId xmlns:p14="http://schemas.microsoft.com/office/powerpoint/2010/main" val="3007721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Bayesian approach</a:t>
            </a:r>
          </a:p>
        </p:txBody>
      </p:sp>
      <mc:AlternateContent xmlns:mc="http://schemas.openxmlformats.org/markup-compatibility/2006" xmlns:a14="http://schemas.microsoft.com/office/drawing/2010/main">
        <mc:Choice Requires="a14">
          <p:sp>
            <p:nvSpPr>
              <p:cNvPr id="4" name="Rectangle 3"/>
              <p:cNvSpPr/>
              <p:nvPr/>
            </p:nvSpPr>
            <p:spPr>
              <a:xfrm>
                <a:off x="250520" y="1885912"/>
                <a:ext cx="11436263" cy="4432432"/>
              </a:xfrm>
              <a:prstGeom prst="rect">
                <a:avLst/>
              </a:prstGeom>
            </p:spPr>
            <p:txBody>
              <a:bodyPr wrap="square">
                <a:spAutoFit/>
              </a:bodyPr>
              <a:lstStyle/>
              <a:p>
                <a:pPr algn="r"/>
                <a14:m>
                  <m:oMathPara xmlns:m="http://schemas.openxmlformats.org/officeDocument/2006/math">
                    <m:oMathParaPr>
                      <m:jc m:val="right"/>
                    </m:oMathParaPr>
                    <m:oMath xmlns:m="http://schemas.openxmlformats.org/officeDocument/2006/math">
                      <m:func>
                        <m:funcPr>
                          <m:ctrlPr>
                            <a:rPr lang="en-US" sz="3600" b="0" i="1" smtClean="0">
                              <a:latin typeface="Cambria Math" panose="02040503050406030204" pitchFamily="18" charset="0"/>
                            </a:rPr>
                          </m:ctrlPr>
                        </m:funcPr>
                        <m:fName>
                          <m:r>
                            <m:rPr>
                              <m:sty m:val="p"/>
                            </m:rPr>
                            <a:rPr lang="en-US" sz="3600" b="0" i="0" smtClean="0">
                              <a:latin typeface="Cambria Math" charset="0"/>
                            </a:rPr>
                            <m:t>Pr</m:t>
                          </m:r>
                        </m:fName>
                        <m:e>
                          <m:d>
                            <m:dPr>
                              <m:ctrlPr>
                                <a:rPr lang="en-US" sz="3600" b="0" i="1" smtClean="0">
                                  <a:latin typeface="Cambria Math" panose="02040503050406030204" pitchFamily="18" charset="0"/>
                                </a:rPr>
                              </m:ctrlPr>
                            </m:dPr>
                            <m:e>
                              <m:r>
                                <a:rPr lang="en-US" sz="3600" b="0" i="1" smtClean="0">
                                  <a:latin typeface="Cambria Math" charset="0"/>
                                </a:rPr>
                                <m:t>𝐴</m:t>
                              </m:r>
                            </m:e>
                            <m:e>
                              <m:r>
                                <a:rPr lang="en-US" sz="3600" b="0" i="1" smtClean="0">
                                  <a:latin typeface="Cambria Math" charset="0"/>
                                </a:rPr>
                                <m:t>𝐵</m:t>
                              </m:r>
                            </m:e>
                          </m:d>
                        </m:e>
                      </m:func>
                      <m:r>
                        <a:rPr lang="en-US" sz="3600" b="0" i="1" smtClean="0">
                          <a:latin typeface="Cambria Math" charset="0"/>
                        </a:rPr>
                        <m:t>= </m:t>
                      </m:r>
                      <m:f>
                        <m:fPr>
                          <m:ctrlPr>
                            <a:rPr lang="mr-IN" sz="3600" b="0" i="1" smtClean="0">
                              <a:latin typeface="Cambria Math" panose="02040503050406030204" pitchFamily="18" charset="0"/>
                            </a:rPr>
                          </m:ctrlPr>
                        </m:fPr>
                        <m:num>
                          <m:r>
                            <m:rPr>
                              <m:sty m:val="p"/>
                            </m:rPr>
                            <a:rPr lang="en-US" sz="3600" b="0" i="0" smtClean="0">
                              <a:latin typeface="Cambria Math" charset="0"/>
                            </a:rPr>
                            <m:t>Pr</m:t>
                          </m:r>
                          <m:r>
                            <a:rPr lang="en-US" sz="3600" b="0" i="1" smtClean="0">
                              <a:latin typeface="Cambria Math" charset="0"/>
                            </a:rPr>
                            <m:t>⁡(</m:t>
                          </m:r>
                          <m:r>
                            <a:rPr lang="en-US" sz="3600" b="0" i="1" smtClean="0">
                              <a:latin typeface="Cambria Math" charset="0"/>
                            </a:rPr>
                            <m:t>𝐵</m:t>
                          </m:r>
                          <m:r>
                            <a:rPr lang="en-US" sz="3600" b="0" i="1" smtClean="0">
                              <a:latin typeface="Cambria Math" charset="0"/>
                            </a:rPr>
                            <m:t>|</m:t>
                          </m:r>
                          <m:r>
                            <a:rPr lang="en-US" sz="3600" b="0" i="1" smtClean="0">
                              <a:latin typeface="Cambria Math" charset="0"/>
                            </a:rPr>
                            <m:t>𝐴</m:t>
                          </m:r>
                          <m:r>
                            <a:rPr lang="en-US" sz="3600" b="0" i="1" smtClean="0">
                              <a:latin typeface="Cambria Math" charset="0"/>
                            </a:rPr>
                            <m:t>)×</m:t>
                          </m:r>
                          <m:r>
                            <m:rPr>
                              <m:sty m:val="p"/>
                            </m:rPr>
                            <a:rPr lang="en-US" sz="3600" b="0" i="0" smtClean="0">
                              <a:latin typeface="Cambria Math" charset="0"/>
                              <a:ea typeface="Cambria Math" charset="0"/>
                              <a:cs typeface="Cambria Math" charset="0"/>
                            </a:rPr>
                            <m:t>Pr</m:t>
                          </m:r>
                          <m:r>
                            <a:rPr lang="en-US" sz="3600" b="0" i="1" smtClean="0">
                              <a:latin typeface="Cambria Math" charset="0"/>
                              <a:ea typeface="Cambria Math" charset="0"/>
                              <a:cs typeface="Cambria Math" charset="0"/>
                            </a:rPr>
                            <m:t>⁡(</m:t>
                          </m:r>
                          <m:r>
                            <a:rPr lang="en-US" sz="3600" b="0" i="1" smtClean="0">
                              <a:latin typeface="Cambria Math" charset="0"/>
                              <a:ea typeface="Cambria Math" charset="0"/>
                              <a:cs typeface="Cambria Math" charset="0"/>
                            </a:rPr>
                            <m:t>𝐴</m:t>
                          </m:r>
                          <m:r>
                            <a:rPr lang="en-US" sz="3600" b="0" i="1" smtClean="0">
                              <a:latin typeface="Cambria Math" charset="0"/>
                              <a:ea typeface="Cambria Math" charset="0"/>
                              <a:cs typeface="Cambria Math" charset="0"/>
                            </a:rPr>
                            <m:t>)</m:t>
                          </m:r>
                        </m:num>
                        <m:den>
                          <m:r>
                            <m:rPr>
                              <m:sty m:val="p"/>
                            </m:rPr>
                            <a:rPr lang="en-US" sz="3600" b="0" i="0" smtClean="0">
                              <a:latin typeface="Cambria Math" charset="0"/>
                            </a:rPr>
                            <m:t>Pr</m:t>
                          </m:r>
                          <m:r>
                            <a:rPr lang="en-US" sz="3600" b="0" i="1" smtClean="0">
                              <a:latin typeface="Cambria Math" charset="0"/>
                            </a:rPr>
                            <m:t>⁡(</m:t>
                          </m:r>
                          <m:r>
                            <a:rPr lang="en-US" sz="3600" b="0" i="1" smtClean="0">
                              <a:latin typeface="Cambria Math" charset="0"/>
                            </a:rPr>
                            <m:t>𝐵</m:t>
                          </m:r>
                          <m:r>
                            <a:rPr lang="en-US" sz="3600" b="0" i="1" smtClean="0">
                              <a:latin typeface="Cambria Math" charset="0"/>
                            </a:rPr>
                            <m:t>)</m:t>
                          </m:r>
                        </m:den>
                      </m:f>
                    </m:oMath>
                  </m:oMathPara>
                </a14:m>
                <a:endParaRPr lang="en-US" sz="3600" dirty="0"/>
              </a:p>
              <a:p>
                <a:pPr algn="r"/>
                <a:endParaRPr lang="en-US" sz="3600" dirty="0"/>
              </a:p>
              <a:p>
                <a:pPr algn="r"/>
                <a14:m>
                  <m:oMathPara xmlns:m="http://schemas.openxmlformats.org/officeDocument/2006/math">
                    <m:oMathParaPr>
                      <m:jc m:val="right"/>
                    </m:oMathParaPr>
                    <m:oMath xmlns:m="http://schemas.openxmlformats.org/officeDocument/2006/math">
                      <m:func>
                        <m:funcPr>
                          <m:ctrlPr>
                            <a:rPr lang="en-US" sz="3600" b="0" i="1" smtClean="0">
                              <a:latin typeface="Cambria Math" panose="02040503050406030204" pitchFamily="18" charset="0"/>
                            </a:rPr>
                          </m:ctrlPr>
                        </m:funcPr>
                        <m:fName>
                          <m:r>
                            <m:rPr>
                              <m:sty m:val="p"/>
                            </m:rPr>
                            <a:rPr lang="en-US" sz="3600" b="0" i="0" smtClean="0">
                              <a:latin typeface="Cambria Math" charset="0"/>
                            </a:rPr>
                            <m:t>Pr</m:t>
                          </m:r>
                        </m:fName>
                        <m:e>
                          <m:d>
                            <m:dPr>
                              <m:ctrlPr>
                                <a:rPr lang="en-US" sz="3600" b="0" i="1" smtClean="0">
                                  <a:latin typeface="Cambria Math" panose="02040503050406030204" pitchFamily="18" charset="0"/>
                                </a:rPr>
                              </m:ctrlPr>
                            </m:dPr>
                            <m:e>
                              <m:r>
                                <a:rPr lang="en-US" sz="3600" b="0" i="1" smtClean="0">
                                  <a:latin typeface="Cambria Math" charset="0"/>
                                </a:rPr>
                                <m:t>𝑛𝑜𝑣𝑎</m:t>
                              </m:r>
                            </m:e>
                            <m:e>
                              <m:r>
                                <a:rPr lang="en-US" sz="3600" b="0" i="1" smtClean="0">
                                  <a:latin typeface="Cambria Math" charset="0"/>
                                </a:rPr>
                                <m:t>𝑑𝑒𝑡</m:t>
                              </m:r>
                              <m:r>
                                <a:rPr lang="en-US" sz="3600" b="0" i="1" smtClean="0">
                                  <a:latin typeface="Cambria Math" charset="0"/>
                                </a:rPr>
                                <m:t> </m:t>
                              </m:r>
                              <m:r>
                                <a:rPr lang="en-US" sz="3600" b="0" i="1" smtClean="0">
                                  <a:latin typeface="Cambria Math" charset="0"/>
                                </a:rPr>
                                <m:t>𝑦𝑒𝑠</m:t>
                              </m:r>
                            </m:e>
                          </m:d>
                        </m:e>
                      </m:func>
                      <m:r>
                        <a:rPr lang="en-US" sz="3600" b="0" i="1" smtClean="0">
                          <a:latin typeface="Cambria Math" charset="0"/>
                        </a:rPr>
                        <m:t>= </m:t>
                      </m:r>
                      <m:f>
                        <m:fPr>
                          <m:ctrlPr>
                            <a:rPr lang="mr-IN" sz="3600" b="0" i="1" smtClean="0">
                              <a:latin typeface="Cambria Math" panose="02040503050406030204" pitchFamily="18" charset="0"/>
                            </a:rPr>
                          </m:ctrlPr>
                        </m:fPr>
                        <m:num>
                          <m:r>
                            <m:rPr>
                              <m:sty m:val="p"/>
                            </m:rPr>
                            <a:rPr lang="en-US" sz="3600" b="0" i="0" smtClean="0">
                              <a:latin typeface="Cambria Math" charset="0"/>
                            </a:rPr>
                            <m:t>Pr</m:t>
                          </m:r>
                          <m:r>
                            <a:rPr lang="en-US" sz="3600" b="0" i="1" smtClean="0">
                              <a:latin typeface="Cambria Math" charset="0"/>
                            </a:rPr>
                            <m:t>⁡(</m:t>
                          </m:r>
                          <m:r>
                            <a:rPr lang="en-US" sz="3600" b="0" i="1" smtClean="0">
                              <a:latin typeface="Cambria Math" charset="0"/>
                            </a:rPr>
                            <m:t>𝑑𝑒𝑡</m:t>
                          </m:r>
                          <m:r>
                            <a:rPr lang="en-US" sz="3600" b="0" i="1" smtClean="0">
                              <a:latin typeface="Cambria Math" charset="0"/>
                            </a:rPr>
                            <m:t> </m:t>
                          </m:r>
                          <m:r>
                            <a:rPr lang="en-US" sz="3600" b="0" i="1" smtClean="0">
                              <a:latin typeface="Cambria Math" charset="0"/>
                            </a:rPr>
                            <m:t>𝑦𝑒𝑠</m:t>
                          </m:r>
                          <m:r>
                            <a:rPr lang="en-US" sz="3600" b="0" i="1" smtClean="0">
                              <a:latin typeface="Cambria Math" charset="0"/>
                            </a:rPr>
                            <m:t>|</m:t>
                          </m:r>
                          <m:r>
                            <a:rPr lang="en-US" sz="3600" b="0" i="1" smtClean="0">
                              <a:latin typeface="Cambria Math" charset="0"/>
                            </a:rPr>
                            <m:t>𝑛𝑜𝑣𝑎</m:t>
                          </m:r>
                          <m:r>
                            <a:rPr lang="en-US" sz="3600" b="0" i="1" smtClean="0">
                              <a:latin typeface="Cambria Math" charset="0"/>
                            </a:rPr>
                            <m:t>)×</m:t>
                          </m:r>
                          <m:r>
                            <m:rPr>
                              <m:sty m:val="p"/>
                            </m:rPr>
                            <a:rPr lang="en-US" sz="3600" b="0" i="0" smtClean="0">
                              <a:latin typeface="Cambria Math" charset="0"/>
                              <a:ea typeface="Cambria Math" charset="0"/>
                              <a:cs typeface="Cambria Math" charset="0"/>
                            </a:rPr>
                            <m:t>Pr</m:t>
                          </m:r>
                          <m:r>
                            <a:rPr lang="en-US" sz="3600" b="0" i="1" smtClean="0">
                              <a:latin typeface="Cambria Math" charset="0"/>
                              <a:ea typeface="Cambria Math" charset="0"/>
                              <a:cs typeface="Cambria Math" charset="0"/>
                            </a:rPr>
                            <m:t>⁡(</m:t>
                          </m:r>
                          <m:r>
                            <a:rPr lang="en-US" sz="3600" b="0" i="1" smtClean="0">
                              <a:latin typeface="Cambria Math" charset="0"/>
                              <a:ea typeface="Cambria Math" charset="0"/>
                              <a:cs typeface="Cambria Math" charset="0"/>
                            </a:rPr>
                            <m:t>𝑛𝑜𝑣𝑎</m:t>
                          </m:r>
                          <m:r>
                            <a:rPr lang="en-US" sz="3600" b="0" i="1" smtClean="0">
                              <a:latin typeface="Cambria Math" charset="0"/>
                              <a:ea typeface="Cambria Math" charset="0"/>
                              <a:cs typeface="Cambria Math" charset="0"/>
                            </a:rPr>
                            <m:t>)</m:t>
                          </m:r>
                        </m:num>
                        <m:den>
                          <m:r>
                            <m:rPr>
                              <m:sty m:val="p"/>
                            </m:rPr>
                            <a:rPr lang="en-US" sz="3600" b="0" i="0" smtClean="0">
                              <a:latin typeface="Cambria Math" charset="0"/>
                            </a:rPr>
                            <m:t>Pr</m:t>
                          </m:r>
                          <m:r>
                            <a:rPr lang="en-US" sz="3600" b="0" i="1" smtClean="0">
                              <a:latin typeface="Cambria Math" charset="0"/>
                            </a:rPr>
                            <m:t>⁡(</m:t>
                          </m:r>
                          <m:func>
                            <m:funcPr>
                              <m:ctrlPr>
                                <a:rPr lang="en-US" sz="3600" b="0" i="1" smtClean="0">
                                  <a:latin typeface="Cambria Math" panose="02040503050406030204" pitchFamily="18" charset="0"/>
                                </a:rPr>
                              </m:ctrlPr>
                            </m:funcPr>
                            <m:fName>
                              <m:r>
                                <m:rPr>
                                  <m:sty m:val="p"/>
                                </m:rPr>
                                <a:rPr lang="en-US" sz="3600" b="0" i="0" smtClean="0">
                                  <a:latin typeface="Cambria Math" charset="0"/>
                                </a:rPr>
                                <m:t>det</m:t>
                              </m:r>
                            </m:fName>
                            <m:e>
                              <m:r>
                                <a:rPr lang="en-US" sz="3600" b="0" i="1" smtClean="0">
                                  <a:latin typeface="Cambria Math" charset="0"/>
                                </a:rPr>
                                <m:t>𝑦𝑒𝑠</m:t>
                              </m:r>
                            </m:e>
                          </m:func>
                          <m:r>
                            <a:rPr lang="en-US" sz="3600" b="0" i="1" smtClean="0">
                              <a:latin typeface="Cambria Math" charset="0"/>
                            </a:rPr>
                            <m:t>)</m:t>
                          </m:r>
                        </m:den>
                      </m:f>
                    </m:oMath>
                  </m:oMathPara>
                </a14:m>
                <a:endParaRPr lang="en-US" sz="3600" dirty="0"/>
              </a:p>
              <a:p>
                <a:pPr algn="r"/>
                <a:endParaRPr lang="en-US" sz="3600" dirty="0"/>
              </a:p>
              <a:p>
                <a:pPr algn="r"/>
                <a14:m>
                  <m:oMathPara xmlns:m="http://schemas.openxmlformats.org/officeDocument/2006/math">
                    <m:oMathParaPr>
                      <m:jc m:val="right"/>
                    </m:oMathParaPr>
                    <m:oMath xmlns:m="http://schemas.openxmlformats.org/officeDocument/2006/math">
                      <m:func>
                        <m:funcPr>
                          <m:ctrlPr>
                            <a:rPr lang="en-US" sz="3200" b="0" i="1" smtClean="0">
                              <a:latin typeface="Cambria Math" panose="02040503050406030204" pitchFamily="18" charset="0"/>
                            </a:rPr>
                          </m:ctrlPr>
                        </m:funcPr>
                        <m:fName>
                          <m:r>
                            <m:rPr>
                              <m:sty m:val="p"/>
                            </m:rPr>
                            <a:rPr lang="en-US" sz="3200" b="0" i="0" smtClean="0">
                              <a:latin typeface="Cambria Math" charset="0"/>
                            </a:rPr>
                            <m:t>Pr</m:t>
                          </m:r>
                        </m:fName>
                        <m:e>
                          <m:d>
                            <m:dPr>
                              <m:ctrlPr>
                                <a:rPr lang="en-US" sz="3200" b="0" i="1" smtClean="0">
                                  <a:latin typeface="Cambria Math" panose="02040503050406030204" pitchFamily="18" charset="0"/>
                                </a:rPr>
                              </m:ctrlPr>
                            </m:dPr>
                            <m:e>
                              <m:r>
                                <a:rPr lang="en-US" sz="3200" b="0" i="1" smtClean="0">
                                  <a:latin typeface="Cambria Math" charset="0"/>
                                </a:rPr>
                                <m:t>𝑛𝑜𝑣𝑎</m:t>
                              </m:r>
                            </m:e>
                            <m:e>
                              <m:r>
                                <a:rPr lang="en-US" sz="3200" b="0" i="1" smtClean="0">
                                  <a:latin typeface="Cambria Math" charset="0"/>
                                </a:rPr>
                                <m:t>𝑑𝑒𝑡</m:t>
                              </m:r>
                              <m:r>
                                <a:rPr lang="en-US" sz="3200" b="0" i="1" smtClean="0">
                                  <a:latin typeface="Cambria Math" charset="0"/>
                                </a:rPr>
                                <m:t> </m:t>
                              </m:r>
                              <m:r>
                                <a:rPr lang="en-US" sz="3200" b="0" i="1" smtClean="0">
                                  <a:latin typeface="Cambria Math" charset="0"/>
                                </a:rPr>
                                <m:t>𝑦𝑒𝑠</m:t>
                              </m:r>
                            </m:e>
                          </m:d>
                        </m:e>
                      </m:func>
                      <m:r>
                        <a:rPr lang="en-US" sz="3200" b="0" i="1" smtClean="0">
                          <a:latin typeface="Cambria Math" charset="0"/>
                        </a:rPr>
                        <m:t>&lt;&lt;0.00000000037 </m:t>
                      </m:r>
                      <m:f>
                        <m:fPr>
                          <m:ctrlPr>
                            <a:rPr lang="mr-IN" sz="3200" b="0" i="1" smtClean="0">
                              <a:latin typeface="Cambria Math" panose="02040503050406030204" pitchFamily="18" charset="0"/>
                            </a:rPr>
                          </m:ctrlPr>
                        </m:fPr>
                        <m:num>
                          <m:r>
                            <a:rPr lang="en-US" sz="3200" b="0" i="1" smtClean="0">
                              <a:latin typeface="Cambria Math" charset="0"/>
                            </a:rPr>
                            <m:t>1×0.0000000001</m:t>
                          </m:r>
                        </m:num>
                        <m:den>
                          <m:r>
                            <a:rPr lang="en-US" sz="3200" b="0" i="1" smtClean="0">
                              <a:latin typeface="Cambria Math" charset="0"/>
                              <a:ea typeface="Cambria Math" charset="0"/>
                              <a:cs typeface="Cambria Math" charset="0"/>
                            </a:rPr>
                            <m:t>0</m:t>
                          </m:r>
                          <m:r>
                            <a:rPr lang="en-US" sz="3200" b="0" i="1" smtClean="0">
                              <a:latin typeface="Cambria Math" charset="0"/>
                            </a:rPr>
                            <m:t>.027</m:t>
                          </m:r>
                        </m:den>
                      </m:f>
                    </m:oMath>
                  </m:oMathPara>
                </a14:m>
                <a:endParaRPr lang="en-US" sz="3200" dirty="0"/>
              </a:p>
            </p:txBody>
          </p:sp>
        </mc:Choice>
        <mc:Fallback xmlns="">
          <p:sp>
            <p:nvSpPr>
              <p:cNvPr id="4" name="Rectangle 3"/>
              <p:cNvSpPr>
                <a:spLocks noRot="1" noChangeAspect="1" noMove="1" noResize="1" noEditPoints="1" noAdjustHandles="1" noChangeArrowheads="1" noChangeShapeType="1" noTextEdit="1"/>
              </p:cNvSpPr>
              <p:nvPr/>
            </p:nvSpPr>
            <p:spPr>
              <a:xfrm>
                <a:off x="250520" y="1885912"/>
                <a:ext cx="11436263" cy="4432432"/>
              </a:xfrm>
              <a:prstGeom prst="rect">
                <a:avLst/>
              </a:prstGeom>
              <a:blipFill rotWithShape="0">
                <a:blip r:embed="rId2"/>
                <a:stretch>
                  <a:fillRect/>
                </a:stretch>
              </a:blipFill>
            </p:spPr>
            <p:txBody>
              <a:bodyPr/>
              <a:lstStyle/>
              <a:p>
                <a:r>
                  <a:rPr lang="en-US">
                    <a:noFill/>
                  </a:rPr>
                  <a:t> </a:t>
                </a:r>
              </a:p>
            </p:txBody>
          </p:sp>
        </mc:Fallback>
      </mc:AlternateContent>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0728" y="1123651"/>
            <a:ext cx="4135017" cy="2376292"/>
          </a:xfrm>
          <a:prstGeom prst="rect">
            <a:avLst/>
          </a:prstGeom>
        </p:spPr>
      </p:pic>
    </p:spTree>
    <p:extLst>
      <p:ext uri="{BB962C8B-B14F-4D97-AF65-F5344CB8AC3E}">
        <p14:creationId xmlns:p14="http://schemas.microsoft.com/office/powerpoint/2010/main" val="43306359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Bayesian approach</a:t>
            </a:r>
          </a:p>
        </p:txBody>
      </p:sp>
      <p:sp>
        <p:nvSpPr>
          <p:cNvPr id="6" name="Rectangle 5"/>
          <p:cNvSpPr/>
          <p:nvPr/>
        </p:nvSpPr>
        <p:spPr>
          <a:xfrm>
            <a:off x="242170" y="1086291"/>
            <a:ext cx="11519770" cy="5509200"/>
          </a:xfrm>
          <a:prstGeom prst="rect">
            <a:avLst/>
          </a:prstGeom>
        </p:spPr>
        <p:txBody>
          <a:bodyPr wrap="square">
            <a:spAutoFit/>
          </a:bodyPr>
          <a:lstStyle/>
          <a:p>
            <a:r>
              <a:rPr lang="en-US" sz="3200" dirty="0"/>
              <a:t>Imagine a genetic mutation present in 1 person per 100,000. If you take a test that correctly returns a positive result 99.9% of the time when someone is infected but has a false positive rate of 0.5%. </a:t>
            </a:r>
          </a:p>
          <a:p>
            <a:endParaRPr lang="en-US" sz="3200" dirty="0"/>
          </a:p>
          <a:p>
            <a:r>
              <a:rPr lang="en-US" sz="3200" dirty="0"/>
              <a:t>How likely are you to have the disease if you test positive? </a:t>
            </a:r>
          </a:p>
          <a:p>
            <a:endParaRPr lang="en-US" sz="3200" dirty="0"/>
          </a:p>
          <a:p>
            <a:r>
              <a:rPr lang="en-US" sz="3200" dirty="0"/>
              <a:t>Should you be concerned if you test positive? </a:t>
            </a:r>
          </a:p>
          <a:p>
            <a:endParaRPr lang="en-US" sz="3200" dirty="0"/>
          </a:p>
          <a:p>
            <a:r>
              <a:rPr lang="en-US" sz="3200" dirty="0"/>
              <a:t>Bayes’ theorem provides a natural way to think about this.</a:t>
            </a:r>
          </a:p>
          <a:p>
            <a:endParaRPr lang="en-US" sz="3200" dirty="0"/>
          </a:p>
          <a:p>
            <a:r>
              <a:rPr lang="en-US" sz="3200" b="1" dirty="0">
                <a:solidFill>
                  <a:srgbClr val="C00000"/>
                </a:solidFill>
              </a:rPr>
              <a:t>Lets do this!</a:t>
            </a:r>
          </a:p>
        </p:txBody>
      </p:sp>
    </p:spTree>
    <p:extLst>
      <p:ext uri="{BB962C8B-B14F-4D97-AF65-F5344CB8AC3E}">
        <p14:creationId xmlns:p14="http://schemas.microsoft.com/office/powerpoint/2010/main" val="19651152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Bayesian approach</a:t>
            </a:r>
          </a:p>
        </p:txBody>
      </p:sp>
      <mc:AlternateContent xmlns:mc="http://schemas.openxmlformats.org/markup-compatibility/2006" xmlns:a14="http://schemas.microsoft.com/office/drawing/2010/main">
        <mc:Choice Requires="a14">
          <p:sp>
            <p:nvSpPr>
              <p:cNvPr id="6" name="Rectangle 5"/>
              <p:cNvSpPr/>
              <p:nvPr/>
            </p:nvSpPr>
            <p:spPr>
              <a:xfrm>
                <a:off x="242170" y="1086291"/>
                <a:ext cx="11519770" cy="5489964"/>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func>
                        <m:funcPr>
                          <m:ctrlPr>
                            <a:rPr lang="en-US" sz="3200" b="0" i="1" smtClean="0">
                              <a:latin typeface="Cambria Math" panose="02040503050406030204" pitchFamily="18" charset="0"/>
                            </a:rPr>
                          </m:ctrlPr>
                        </m:funcPr>
                        <m:fName>
                          <m:r>
                            <m:rPr>
                              <m:sty m:val="p"/>
                            </m:rPr>
                            <a:rPr lang="en-US" sz="3200" b="0" i="0" smtClean="0">
                              <a:latin typeface="Cambria Math" charset="0"/>
                            </a:rPr>
                            <m:t>Pr</m:t>
                          </m:r>
                        </m:fName>
                        <m:e>
                          <m:d>
                            <m:dPr>
                              <m:ctrlPr>
                                <a:rPr lang="en-US" sz="3200" b="0" i="1" smtClean="0">
                                  <a:latin typeface="Cambria Math" panose="02040503050406030204" pitchFamily="18" charset="0"/>
                                </a:rPr>
                              </m:ctrlPr>
                            </m:dPr>
                            <m:e>
                              <m:r>
                                <a:rPr lang="en-US" sz="3200" b="0" i="1" smtClean="0">
                                  <a:latin typeface="Cambria Math" charset="0"/>
                                </a:rPr>
                                <m:t>𝑖𝑛𝑓</m:t>
                              </m:r>
                            </m:e>
                            <m:e>
                              <m:r>
                                <a:rPr lang="en-US" sz="3200" b="0" i="1" smtClean="0">
                                  <a:latin typeface="Cambria Math" charset="0"/>
                                </a:rPr>
                                <m:t>𝑝𝑜𝑠</m:t>
                              </m:r>
                              <m:r>
                                <a:rPr lang="en-US" sz="3200" b="0" i="1" smtClean="0">
                                  <a:latin typeface="Cambria Math" charset="0"/>
                                </a:rPr>
                                <m:t>.</m:t>
                              </m:r>
                              <m:r>
                                <a:rPr lang="en-US" sz="3200" b="0" i="1" smtClean="0">
                                  <a:latin typeface="Cambria Math" charset="0"/>
                                </a:rPr>
                                <m:t>𝑡𝑒𝑠𝑡</m:t>
                              </m:r>
                            </m:e>
                          </m:d>
                        </m:e>
                      </m:func>
                      <m:r>
                        <a:rPr lang="en-US" sz="3200" b="0" i="1" smtClean="0">
                          <a:latin typeface="Cambria Math" charset="0"/>
                        </a:rPr>
                        <m:t>= </m:t>
                      </m:r>
                      <m:f>
                        <m:fPr>
                          <m:ctrlPr>
                            <a:rPr lang="mr-IN" sz="3200" b="0" i="1" smtClean="0">
                              <a:latin typeface="Cambria Math" panose="02040503050406030204" pitchFamily="18" charset="0"/>
                            </a:rPr>
                          </m:ctrlPr>
                        </m:fPr>
                        <m:num>
                          <m:r>
                            <m:rPr>
                              <m:sty m:val="p"/>
                            </m:rPr>
                            <a:rPr lang="en-US" sz="3200" b="0" i="0" smtClean="0">
                              <a:latin typeface="Cambria Math" charset="0"/>
                            </a:rPr>
                            <m:t>Pr</m:t>
                          </m:r>
                          <m:r>
                            <a:rPr lang="en-US" sz="3200" b="0" i="1" smtClean="0">
                              <a:latin typeface="Cambria Math" charset="0"/>
                            </a:rPr>
                            <m:t>⁡(</m:t>
                          </m:r>
                          <m:r>
                            <a:rPr lang="en-US" sz="3200" b="0" i="1" smtClean="0">
                              <a:latin typeface="Cambria Math" charset="0"/>
                            </a:rPr>
                            <m:t>𝑝𝑜𝑠</m:t>
                          </m:r>
                          <m:r>
                            <a:rPr lang="en-US" sz="3200" b="0" i="1" smtClean="0">
                              <a:latin typeface="Cambria Math" charset="0"/>
                            </a:rPr>
                            <m:t>.</m:t>
                          </m:r>
                          <m:r>
                            <a:rPr lang="en-US" sz="3200" b="0" i="1" smtClean="0">
                              <a:latin typeface="Cambria Math" charset="0"/>
                            </a:rPr>
                            <m:t>𝑡𝑒𝑠𝑡</m:t>
                          </m:r>
                          <m:r>
                            <a:rPr lang="en-US" sz="3200" b="0" i="1" smtClean="0">
                              <a:latin typeface="Cambria Math" charset="0"/>
                            </a:rPr>
                            <m:t>|</m:t>
                          </m:r>
                          <m:r>
                            <a:rPr lang="en-US" sz="3200" b="0" i="1" smtClean="0">
                              <a:latin typeface="Cambria Math" charset="0"/>
                            </a:rPr>
                            <m:t>𝑖𝑛𝑓</m:t>
                          </m:r>
                          <m:r>
                            <a:rPr lang="en-US" sz="3200" b="0" i="1" smtClean="0">
                              <a:latin typeface="Cambria Math" charset="0"/>
                            </a:rPr>
                            <m:t>)×</m:t>
                          </m:r>
                          <m:r>
                            <m:rPr>
                              <m:sty m:val="p"/>
                            </m:rPr>
                            <a:rPr lang="en-US" sz="3200" b="0" i="0" smtClean="0">
                              <a:latin typeface="Cambria Math" charset="0"/>
                              <a:ea typeface="Cambria Math" charset="0"/>
                              <a:cs typeface="Cambria Math" charset="0"/>
                            </a:rPr>
                            <m:t>Pr</m:t>
                          </m:r>
                          <m:r>
                            <a:rPr lang="en-US" sz="3200" b="0" i="1" smtClean="0">
                              <a:latin typeface="Cambria Math" charset="0"/>
                              <a:ea typeface="Cambria Math" charset="0"/>
                              <a:cs typeface="Cambria Math" charset="0"/>
                            </a:rPr>
                            <m:t>⁡(</m:t>
                          </m:r>
                          <m:r>
                            <a:rPr lang="en-US" sz="3200" b="0" i="1" smtClean="0">
                              <a:latin typeface="Cambria Math" charset="0"/>
                              <a:ea typeface="Cambria Math" charset="0"/>
                              <a:cs typeface="Cambria Math" charset="0"/>
                            </a:rPr>
                            <m:t>𝑖𝑛𝑓</m:t>
                          </m:r>
                          <m:r>
                            <a:rPr lang="en-US" sz="3200" b="0" i="1" smtClean="0">
                              <a:latin typeface="Cambria Math" charset="0"/>
                              <a:ea typeface="Cambria Math" charset="0"/>
                              <a:cs typeface="Cambria Math" charset="0"/>
                            </a:rPr>
                            <m:t>)</m:t>
                          </m:r>
                        </m:num>
                        <m:den>
                          <m:r>
                            <m:rPr>
                              <m:sty m:val="p"/>
                            </m:rPr>
                            <a:rPr lang="en-US" sz="3200" b="0" i="0" smtClean="0">
                              <a:latin typeface="Cambria Math" charset="0"/>
                            </a:rPr>
                            <m:t>Pr</m:t>
                          </m:r>
                          <m:r>
                            <a:rPr lang="en-US" sz="3200" b="0" i="1" smtClean="0">
                              <a:latin typeface="Cambria Math" charset="0"/>
                            </a:rPr>
                            <m:t>⁡(</m:t>
                          </m:r>
                          <m:r>
                            <a:rPr lang="en-US" sz="3200" b="0" i="1" smtClean="0">
                              <a:latin typeface="Cambria Math" charset="0"/>
                            </a:rPr>
                            <m:t>𝑝𝑜𝑠</m:t>
                          </m:r>
                          <m:r>
                            <a:rPr lang="en-US" sz="3200" b="0" i="1" smtClean="0">
                              <a:latin typeface="Cambria Math" charset="0"/>
                            </a:rPr>
                            <m:t>.</m:t>
                          </m:r>
                          <m:r>
                            <a:rPr lang="en-US" sz="3200" b="0" i="1" smtClean="0">
                              <a:latin typeface="Cambria Math" charset="0"/>
                            </a:rPr>
                            <m:t>𝑡𝑒𝑠𝑡</m:t>
                          </m:r>
                          <m:r>
                            <a:rPr lang="en-US" sz="3200" b="0" i="1" smtClean="0">
                              <a:latin typeface="Cambria Math" charset="0"/>
                            </a:rPr>
                            <m:t>)</m:t>
                          </m:r>
                        </m:den>
                      </m:f>
                    </m:oMath>
                  </m:oMathPara>
                </a14:m>
                <a:endParaRPr lang="en-US" sz="3200" dirty="0"/>
              </a:p>
              <a:p>
                <a:endParaRPr lang="en-US" sz="3200" dirty="0"/>
              </a:p>
              <a:p>
                <a:pPr/>
                <a14:m>
                  <m:oMathPara xmlns:m="http://schemas.openxmlformats.org/officeDocument/2006/math">
                    <m:oMathParaPr>
                      <m:jc m:val="left"/>
                    </m:oMathParaPr>
                    <m:oMath xmlns:m="http://schemas.openxmlformats.org/officeDocument/2006/math">
                      <m:func>
                        <m:funcPr>
                          <m:ctrlPr>
                            <a:rPr lang="en-US" sz="3200" b="0" i="1" smtClean="0">
                              <a:latin typeface="Cambria Math" panose="02040503050406030204" pitchFamily="18" charset="0"/>
                            </a:rPr>
                          </m:ctrlPr>
                        </m:funcPr>
                        <m:fName>
                          <m:r>
                            <m:rPr>
                              <m:sty m:val="p"/>
                            </m:rPr>
                            <a:rPr lang="en-US" sz="3200" b="0" i="0" smtClean="0">
                              <a:latin typeface="Cambria Math" charset="0"/>
                            </a:rPr>
                            <m:t>Pr</m:t>
                          </m:r>
                        </m:fName>
                        <m:e>
                          <m:d>
                            <m:dPr>
                              <m:ctrlPr>
                                <a:rPr lang="en-US" sz="3200" b="0" i="1" smtClean="0">
                                  <a:latin typeface="Cambria Math" panose="02040503050406030204" pitchFamily="18" charset="0"/>
                                </a:rPr>
                              </m:ctrlPr>
                            </m:dPr>
                            <m:e>
                              <m:r>
                                <a:rPr lang="en-US" sz="3200" b="0" i="1" smtClean="0">
                                  <a:latin typeface="Cambria Math" charset="0"/>
                                </a:rPr>
                                <m:t>𝑖𝑛𝑓</m:t>
                              </m:r>
                            </m:e>
                            <m:e>
                              <m:r>
                                <a:rPr lang="en-US" sz="3200" b="0" i="1" smtClean="0">
                                  <a:latin typeface="Cambria Math" charset="0"/>
                                </a:rPr>
                                <m:t>𝑝𝑜𝑠</m:t>
                              </m:r>
                              <m:r>
                                <a:rPr lang="en-US" sz="3200" b="0" i="1" smtClean="0">
                                  <a:latin typeface="Cambria Math" charset="0"/>
                                </a:rPr>
                                <m:t>.</m:t>
                              </m:r>
                              <m:r>
                                <a:rPr lang="en-US" sz="3200" b="0" i="1" smtClean="0">
                                  <a:latin typeface="Cambria Math" charset="0"/>
                                </a:rPr>
                                <m:t>𝑡𝑒𝑠𝑡</m:t>
                              </m:r>
                            </m:e>
                          </m:d>
                        </m:e>
                      </m:func>
                      <m:r>
                        <a:rPr lang="en-US" sz="3200" b="0" i="1" smtClean="0">
                          <a:latin typeface="Cambria Math" charset="0"/>
                        </a:rPr>
                        <m:t>=0.001= </m:t>
                      </m:r>
                      <m:f>
                        <m:fPr>
                          <m:ctrlPr>
                            <a:rPr lang="mr-IN" sz="3200" b="0" i="1" smtClean="0">
                              <a:latin typeface="Cambria Math" panose="02040503050406030204" pitchFamily="18" charset="0"/>
                            </a:rPr>
                          </m:ctrlPr>
                        </m:fPr>
                        <m:num>
                          <m:r>
                            <a:rPr lang="en-US" sz="3200" b="0" i="1" smtClean="0">
                              <a:latin typeface="Cambria Math" charset="0"/>
                            </a:rPr>
                            <m:t>0.999×0.00001</m:t>
                          </m:r>
                        </m:num>
                        <m:den>
                          <m:r>
                            <a:rPr lang="en-US" sz="3200" b="0" i="1" smtClean="0">
                              <a:latin typeface="Cambria Math" charset="0"/>
                              <a:ea typeface="Cambria Math" charset="0"/>
                              <a:cs typeface="Cambria Math" charset="0"/>
                            </a:rPr>
                            <m:t>0.00501</m:t>
                          </m:r>
                        </m:den>
                      </m:f>
                    </m:oMath>
                  </m:oMathPara>
                </a14:m>
                <a:endParaRPr lang="en-US" sz="3200" dirty="0"/>
              </a:p>
              <a:p>
                <a:endParaRPr lang="en-US" sz="3200" dirty="0"/>
              </a:p>
              <a:p>
                <a:r>
                  <a:rPr lang="en-US" sz="3200" dirty="0"/>
                  <a:t>Which means that you have only a 0.1% chance of having the disease even if you test positive.  </a:t>
                </a:r>
              </a:p>
              <a:p>
                <a:endParaRPr lang="en-US" sz="3200" dirty="0"/>
              </a:p>
              <a:p>
                <a:r>
                  <a:rPr lang="en-US" sz="3200" dirty="0"/>
                  <a:t>What if your doctor noticed a symptom that made them give you this test what changes?</a:t>
                </a:r>
              </a:p>
            </p:txBody>
          </p:sp>
        </mc:Choice>
        <mc:Fallback xmlns="">
          <p:sp>
            <p:nvSpPr>
              <p:cNvPr id="6" name="Rectangle 5"/>
              <p:cNvSpPr>
                <a:spLocks noRot="1" noChangeAspect="1" noMove="1" noResize="1" noEditPoints="1" noAdjustHandles="1" noChangeArrowheads="1" noChangeShapeType="1" noTextEdit="1"/>
              </p:cNvSpPr>
              <p:nvPr/>
            </p:nvSpPr>
            <p:spPr>
              <a:xfrm>
                <a:off x="242170" y="1086291"/>
                <a:ext cx="11519770" cy="5489964"/>
              </a:xfrm>
              <a:prstGeom prst="rect">
                <a:avLst/>
              </a:prstGeom>
              <a:blipFill rotWithShape="0">
                <a:blip r:embed="rId2"/>
                <a:stretch>
                  <a:fillRect l="-1376" b="-2664"/>
                </a:stretch>
              </a:blipFill>
            </p:spPr>
            <p:txBody>
              <a:bodyPr/>
              <a:lstStyle/>
              <a:p>
                <a:r>
                  <a:rPr lang="en-US">
                    <a:noFill/>
                  </a:rPr>
                  <a:t> </a:t>
                </a:r>
              </a:p>
            </p:txBody>
          </p:sp>
        </mc:Fallback>
      </mc:AlternateContent>
    </p:spTree>
    <p:extLst>
      <p:ext uri="{BB962C8B-B14F-4D97-AF65-F5344CB8AC3E}">
        <p14:creationId xmlns:p14="http://schemas.microsoft.com/office/powerpoint/2010/main" val="20741933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Priors</a:t>
            </a:r>
          </a:p>
        </p:txBody>
      </p:sp>
      <mc:AlternateContent xmlns:mc="http://schemas.openxmlformats.org/markup-compatibility/2006" xmlns:a14="http://schemas.microsoft.com/office/drawing/2010/main">
        <mc:Choice Requires="a14">
          <p:sp>
            <p:nvSpPr>
              <p:cNvPr id="6" name="Rectangle 5"/>
              <p:cNvSpPr/>
              <p:nvPr/>
            </p:nvSpPr>
            <p:spPr>
              <a:xfrm>
                <a:off x="242170" y="1086291"/>
                <a:ext cx="11519770" cy="3087448"/>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func>
                        <m:funcPr>
                          <m:ctrlPr>
                            <a:rPr lang="en-US" sz="3200" b="0" i="1" smtClean="0">
                              <a:latin typeface="Cambria Math" panose="02040503050406030204" pitchFamily="18" charset="0"/>
                            </a:rPr>
                          </m:ctrlPr>
                        </m:funcPr>
                        <m:fName>
                          <m:r>
                            <m:rPr>
                              <m:sty m:val="p"/>
                            </m:rPr>
                            <a:rPr lang="en-US" sz="3200" b="0" i="0" smtClean="0">
                              <a:latin typeface="Cambria Math" charset="0"/>
                            </a:rPr>
                            <m:t>Pr</m:t>
                          </m:r>
                        </m:fName>
                        <m:e>
                          <m:d>
                            <m:dPr>
                              <m:ctrlPr>
                                <a:rPr lang="en-US" sz="3200" b="0" i="1" smtClean="0">
                                  <a:latin typeface="Cambria Math" panose="02040503050406030204" pitchFamily="18" charset="0"/>
                                </a:rPr>
                              </m:ctrlPr>
                            </m:dPr>
                            <m:e>
                              <m:r>
                                <a:rPr lang="en-US" sz="3200" b="0" i="1" smtClean="0">
                                  <a:latin typeface="Cambria Math" charset="0"/>
                                </a:rPr>
                                <m:t>𝐴</m:t>
                              </m:r>
                            </m:e>
                            <m:e>
                              <m:r>
                                <a:rPr lang="en-US" sz="3200" b="0" i="1" smtClean="0">
                                  <a:latin typeface="Cambria Math" charset="0"/>
                                </a:rPr>
                                <m:t>𝐵</m:t>
                              </m:r>
                            </m:e>
                          </m:d>
                        </m:e>
                      </m:func>
                      <m:r>
                        <a:rPr lang="en-US" sz="3200" b="0" i="1" smtClean="0">
                          <a:latin typeface="Cambria Math" charset="0"/>
                        </a:rPr>
                        <m:t>= </m:t>
                      </m:r>
                      <m:f>
                        <m:fPr>
                          <m:ctrlPr>
                            <a:rPr lang="mr-IN" sz="3200" b="0" i="1" smtClean="0">
                              <a:latin typeface="Cambria Math" panose="02040503050406030204" pitchFamily="18" charset="0"/>
                            </a:rPr>
                          </m:ctrlPr>
                        </m:fPr>
                        <m:num>
                          <m:r>
                            <m:rPr>
                              <m:sty m:val="p"/>
                            </m:rPr>
                            <a:rPr lang="en-US" sz="3200" b="0" i="0" smtClean="0">
                              <a:latin typeface="Cambria Math" charset="0"/>
                            </a:rPr>
                            <m:t>Pr</m:t>
                          </m:r>
                          <m:r>
                            <a:rPr lang="en-US" sz="3200" b="0" i="1" smtClean="0">
                              <a:latin typeface="Cambria Math" charset="0"/>
                            </a:rPr>
                            <m:t>⁡(</m:t>
                          </m:r>
                          <m:r>
                            <a:rPr lang="en-US" sz="3200" b="0" i="1" smtClean="0">
                              <a:latin typeface="Cambria Math" charset="0"/>
                            </a:rPr>
                            <m:t>𝐵</m:t>
                          </m:r>
                          <m:r>
                            <a:rPr lang="en-US" sz="3200" b="0" i="1" smtClean="0">
                              <a:latin typeface="Cambria Math" charset="0"/>
                            </a:rPr>
                            <m:t>|</m:t>
                          </m:r>
                          <m:r>
                            <a:rPr lang="en-US" sz="3200" b="0" i="1" smtClean="0">
                              <a:latin typeface="Cambria Math" charset="0"/>
                            </a:rPr>
                            <m:t>𝐴</m:t>
                          </m:r>
                          <m:r>
                            <a:rPr lang="en-US" sz="3200" b="0" i="1" smtClean="0">
                              <a:latin typeface="Cambria Math" charset="0"/>
                            </a:rPr>
                            <m:t>)×</m:t>
                          </m:r>
                          <m:r>
                            <a:rPr lang="en-US" sz="3200" b="1" i="0" smtClean="0">
                              <a:solidFill>
                                <a:srgbClr val="C00000"/>
                              </a:solidFill>
                              <a:latin typeface="Cambria Math" charset="0"/>
                              <a:ea typeface="Cambria Math" charset="0"/>
                              <a:cs typeface="Cambria Math" charset="0"/>
                            </a:rPr>
                            <m:t>𝐏𝐫</m:t>
                          </m:r>
                          <m:r>
                            <a:rPr lang="en-US" sz="3200" b="1" i="1" smtClean="0">
                              <a:solidFill>
                                <a:srgbClr val="C00000"/>
                              </a:solidFill>
                              <a:latin typeface="Cambria Math" charset="0"/>
                              <a:ea typeface="Cambria Math" charset="0"/>
                              <a:cs typeface="Cambria Math" charset="0"/>
                            </a:rPr>
                            <m:t>⁡(</m:t>
                          </m:r>
                          <m:r>
                            <a:rPr lang="en-US" sz="3200" b="1" i="1" smtClean="0">
                              <a:solidFill>
                                <a:srgbClr val="C00000"/>
                              </a:solidFill>
                              <a:latin typeface="Cambria Math" charset="0"/>
                              <a:ea typeface="Cambria Math" charset="0"/>
                              <a:cs typeface="Cambria Math" charset="0"/>
                            </a:rPr>
                            <m:t>𝑨</m:t>
                          </m:r>
                          <m:r>
                            <a:rPr lang="en-US" sz="3200" b="1" i="1" smtClean="0">
                              <a:solidFill>
                                <a:srgbClr val="C00000"/>
                              </a:solidFill>
                              <a:latin typeface="Cambria Math" charset="0"/>
                              <a:ea typeface="Cambria Math" charset="0"/>
                              <a:cs typeface="Cambria Math" charset="0"/>
                            </a:rPr>
                            <m:t>)</m:t>
                          </m:r>
                        </m:num>
                        <m:den>
                          <m:r>
                            <m:rPr>
                              <m:sty m:val="p"/>
                            </m:rPr>
                            <a:rPr lang="en-US" sz="3200" b="0" i="0" smtClean="0">
                              <a:latin typeface="Cambria Math" charset="0"/>
                            </a:rPr>
                            <m:t>Pr</m:t>
                          </m:r>
                          <m:r>
                            <a:rPr lang="en-US" sz="3200" b="0" i="1" smtClean="0">
                              <a:latin typeface="Cambria Math" charset="0"/>
                            </a:rPr>
                            <m:t>⁡(</m:t>
                          </m:r>
                          <m:r>
                            <a:rPr lang="en-US" sz="3200" b="0" i="1" smtClean="0">
                              <a:latin typeface="Cambria Math" charset="0"/>
                            </a:rPr>
                            <m:t>𝐵</m:t>
                          </m:r>
                          <m:r>
                            <a:rPr lang="en-US" sz="3200" b="0" i="1" smtClean="0">
                              <a:latin typeface="Cambria Math" charset="0"/>
                            </a:rPr>
                            <m:t>)</m:t>
                          </m:r>
                        </m:den>
                      </m:f>
                    </m:oMath>
                  </m:oMathPara>
                </a14:m>
                <a:endParaRPr lang="en-US" sz="3200" dirty="0"/>
              </a:p>
              <a:p>
                <a:endParaRPr lang="en-US" sz="3200" dirty="0"/>
              </a:p>
              <a:p>
                <a:r>
                  <a:rPr lang="en-US" sz="3200" dirty="0" err="1"/>
                  <a:t>Pr</a:t>
                </a:r>
                <a:r>
                  <a:rPr lang="en-US" sz="3200" dirty="0"/>
                  <a:t>(A) this is the prior.  It is powerful because it allows you to incorporate previous knowledge into your analysis, but it can lead to very bad inference if you are careless.</a:t>
                </a:r>
              </a:p>
            </p:txBody>
          </p:sp>
        </mc:Choice>
        <mc:Fallback xmlns="">
          <p:sp>
            <p:nvSpPr>
              <p:cNvPr id="6" name="Rectangle 5"/>
              <p:cNvSpPr>
                <a:spLocks noRot="1" noChangeAspect="1" noMove="1" noResize="1" noEditPoints="1" noAdjustHandles="1" noChangeArrowheads="1" noChangeShapeType="1" noTextEdit="1"/>
              </p:cNvSpPr>
              <p:nvPr/>
            </p:nvSpPr>
            <p:spPr>
              <a:xfrm>
                <a:off x="242170" y="1086291"/>
                <a:ext cx="11519770" cy="3087448"/>
              </a:xfrm>
              <a:prstGeom prst="rect">
                <a:avLst/>
              </a:prstGeom>
              <a:blipFill rotWithShape="0">
                <a:blip r:embed="rId2"/>
                <a:stretch>
                  <a:fillRect l="-1376" r="-1641" b="-5523"/>
                </a:stretch>
              </a:blipFill>
            </p:spPr>
            <p:txBody>
              <a:bodyPr/>
              <a:lstStyle/>
              <a:p>
                <a:r>
                  <a:rPr lang="en-US">
                    <a:noFill/>
                  </a:rPr>
                  <a:t> </a:t>
                </a:r>
              </a:p>
            </p:txBody>
          </p:sp>
        </mc:Fallback>
      </mc:AlternateContent>
    </p:spTree>
    <p:extLst>
      <p:ext uri="{BB962C8B-B14F-4D97-AF65-F5344CB8AC3E}">
        <p14:creationId xmlns:p14="http://schemas.microsoft.com/office/powerpoint/2010/main" val="9734249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Today</a:t>
            </a:r>
          </a:p>
        </p:txBody>
      </p:sp>
      <p:sp>
        <p:nvSpPr>
          <p:cNvPr id="4" name="Rectangle 3"/>
          <p:cNvSpPr/>
          <p:nvPr/>
        </p:nvSpPr>
        <p:spPr>
          <a:xfrm>
            <a:off x="204396" y="1762479"/>
            <a:ext cx="11801138" cy="3613297"/>
          </a:xfrm>
          <a:prstGeom prst="rect">
            <a:avLst/>
          </a:prstGeom>
        </p:spPr>
        <p:txBody>
          <a:bodyPr wrap="square">
            <a:spAutoFit/>
          </a:bodyPr>
          <a:lstStyle/>
          <a:p>
            <a:pPr marL="742950" indent="-742950">
              <a:lnSpc>
                <a:spcPct val="200000"/>
              </a:lnSpc>
              <a:buFont typeface="+mj-lt"/>
              <a:buAutoNum type="arabicPeriod"/>
            </a:pPr>
            <a:r>
              <a:rPr lang="en-US" sz="4000" dirty="0"/>
              <a:t>Covariance and Correlation</a:t>
            </a:r>
          </a:p>
          <a:p>
            <a:pPr marL="742950" indent="-742950">
              <a:lnSpc>
                <a:spcPct val="200000"/>
              </a:lnSpc>
              <a:buFont typeface="+mj-lt"/>
              <a:buAutoNum type="arabicPeriod"/>
            </a:pPr>
            <a:r>
              <a:rPr lang="en-US" sz="4000" dirty="0"/>
              <a:t>Probability</a:t>
            </a:r>
          </a:p>
          <a:p>
            <a:pPr marL="742950" indent="-742950">
              <a:lnSpc>
                <a:spcPct val="200000"/>
              </a:lnSpc>
              <a:buFont typeface="+mj-lt"/>
              <a:buAutoNum type="arabicPeriod"/>
            </a:pPr>
            <a:r>
              <a:rPr lang="en-US" sz="4000" dirty="0"/>
              <a:t>Frequentist vs Bayesian</a:t>
            </a:r>
          </a:p>
        </p:txBody>
      </p:sp>
    </p:spTree>
    <p:extLst>
      <p:ext uri="{BB962C8B-B14F-4D97-AF65-F5344CB8AC3E}">
        <p14:creationId xmlns:p14="http://schemas.microsoft.com/office/powerpoint/2010/main" val="190270498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Bayesian methods in practice (MCMC)</a:t>
            </a:r>
          </a:p>
        </p:txBody>
      </p:sp>
      <mc:AlternateContent xmlns:mc="http://schemas.openxmlformats.org/markup-compatibility/2006" xmlns:a14="http://schemas.microsoft.com/office/drawing/2010/main">
        <mc:Choice Requires="a14">
          <p:sp>
            <p:nvSpPr>
              <p:cNvPr id="6" name="Rectangle 5"/>
              <p:cNvSpPr/>
              <p:nvPr/>
            </p:nvSpPr>
            <p:spPr>
              <a:xfrm>
                <a:off x="242170" y="1086291"/>
                <a:ext cx="11519770" cy="5244256"/>
              </a:xfrm>
              <a:prstGeom prst="rect">
                <a:avLst/>
              </a:prstGeom>
            </p:spPr>
            <p:txBody>
              <a:bodyPr wrap="square">
                <a:spAutoFit/>
              </a:bodyPr>
              <a:lstStyle/>
              <a:p>
                <a:r>
                  <a:rPr lang="en-US" sz="3200" dirty="0"/>
                  <a:t>In practice our models are quite complex with many parameters we would like to estimate.  Each of these has its own prior distribution.  The way that we explore the space of solutions is using an MCMC.</a:t>
                </a:r>
              </a:p>
              <a:p>
                <a:endParaRPr lang="en-US" sz="3200" dirty="0"/>
              </a:p>
              <a:p>
                <a:pPr marL="514350" indent="-514350">
                  <a:buAutoNum type="arabicParenR"/>
                </a:pPr>
                <a:r>
                  <a:rPr lang="en-US" sz="3200" dirty="0"/>
                  <a:t>Pick an arbitrary starting point</a:t>
                </a:r>
              </a:p>
              <a:p>
                <a:pPr marL="514350" indent="-514350">
                  <a:buAutoNum type="arabicParenR"/>
                </a:pPr>
                <a:r>
                  <a:rPr lang="en-US" sz="3200" dirty="0"/>
                  <a:t>Calculate the current probability  </a:t>
                </a:r>
                <a14:m>
                  <m:oMath xmlns:m="http://schemas.openxmlformats.org/officeDocument/2006/math">
                    <m:sSub>
                      <m:sSubPr>
                        <m:ctrlPr>
                          <a:rPr lang="en-US" sz="3200" i="1" smtClean="0">
                            <a:latin typeface="Cambria Math" panose="02040503050406030204" pitchFamily="18" charset="0"/>
                          </a:rPr>
                        </m:ctrlPr>
                      </m:sSubPr>
                      <m:e>
                        <m:r>
                          <a:rPr lang="en-US" sz="3200" b="0" i="1" smtClean="0">
                            <a:latin typeface="Cambria Math" charset="0"/>
                          </a:rPr>
                          <m:t>𝑝</m:t>
                        </m:r>
                      </m:e>
                      <m:sub>
                        <m:r>
                          <a:rPr lang="en-US" sz="3200" b="0" i="1" smtClean="0">
                            <a:latin typeface="Cambria Math" charset="0"/>
                          </a:rPr>
                          <m:t>𝑡</m:t>
                        </m:r>
                      </m:sub>
                    </m:sSub>
                  </m:oMath>
                </a14:m>
                <a:endParaRPr lang="en-US" sz="3200" dirty="0"/>
              </a:p>
              <a:p>
                <a:pPr marL="514350" indent="-514350">
                  <a:buAutoNum type="arabicParenR"/>
                </a:pPr>
                <a:r>
                  <a:rPr lang="en-US" sz="3200" dirty="0"/>
                  <a:t>Generate a change to one of our parameters</a:t>
                </a:r>
              </a:p>
              <a:p>
                <a:pPr marL="514350" indent="-514350">
                  <a:buAutoNum type="arabicParenR"/>
                </a:pPr>
                <a:r>
                  <a:rPr lang="en-US" sz="3200" dirty="0"/>
                  <a:t>Calculate the new probability  </a:t>
                </a:r>
                <a14:m>
                  <m:oMath xmlns:m="http://schemas.openxmlformats.org/officeDocument/2006/math">
                    <m:sSub>
                      <m:sSubPr>
                        <m:ctrlPr>
                          <a:rPr lang="en-US" sz="3200" i="1">
                            <a:latin typeface="Cambria Math" panose="02040503050406030204" pitchFamily="18" charset="0"/>
                          </a:rPr>
                        </m:ctrlPr>
                      </m:sSubPr>
                      <m:e>
                        <m:r>
                          <a:rPr lang="en-US" sz="3200" i="1">
                            <a:latin typeface="Cambria Math" charset="0"/>
                          </a:rPr>
                          <m:t>𝑝</m:t>
                        </m:r>
                      </m:e>
                      <m:sub>
                        <m:r>
                          <a:rPr lang="en-US" sz="3200" i="1">
                            <a:latin typeface="Cambria Math" charset="0"/>
                          </a:rPr>
                          <m:t>𝑡</m:t>
                        </m:r>
                        <m:r>
                          <a:rPr lang="en-US" sz="3200" b="0" i="1" smtClean="0">
                            <a:latin typeface="Cambria Math" charset="0"/>
                          </a:rPr>
                          <m:t>+1</m:t>
                        </m:r>
                      </m:sub>
                    </m:sSub>
                  </m:oMath>
                </a14:m>
                <a:endParaRPr lang="en-US" sz="3200" dirty="0"/>
              </a:p>
              <a:p>
                <a:pPr marL="514350" indent="-514350">
                  <a:buAutoNum type="arabicParenR"/>
                </a:pPr>
                <a:r>
                  <a:rPr lang="en-US" sz="3200" dirty="0"/>
                  <a:t>Accept new parameter value with probability </a:t>
                </a:r>
                <a14:m>
                  <m:oMath xmlns:m="http://schemas.openxmlformats.org/officeDocument/2006/math">
                    <m:f>
                      <m:fPr>
                        <m:ctrlPr>
                          <a:rPr lang="mr-IN" sz="3200" i="1" smtClean="0">
                            <a:latin typeface="Cambria Math" panose="02040503050406030204" pitchFamily="18" charset="0"/>
                          </a:rPr>
                        </m:ctrlPr>
                      </m:fPr>
                      <m:num>
                        <m:sSub>
                          <m:sSubPr>
                            <m:ctrlPr>
                              <a:rPr lang="en-US" sz="3200" i="1" smtClean="0">
                                <a:latin typeface="Cambria Math" panose="02040503050406030204" pitchFamily="18" charset="0"/>
                              </a:rPr>
                            </m:ctrlPr>
                          </m:sSubPr>
                          <m:e>
                            <m:r>
                              <a:rPr lang="en-US" sz="3200" b="0" i="1" smtClean="0">
                                <a:latin typeface="Cambria Math" charset="0"/>
                              </a:rPr>
                              <m:t>𝑝</m:t>
                            </m:r>
                          </m:e>
                          <m:sub>
                            <m:r>
                              <a:rPr lang="en-US" sz="3200" b="0" i="1" smtClean="0">
                                <a:latin typeface="Cambria Math" charset="0"/>
                              </a:rPr>
                              <m:t>𝑡</m:t>
                            </m:r>
                            <m:r>
                              <a:rPr lang="en-US" sz="3200" b="0" i="1" smtClean="0">
                                <a:latin typeface="Cambria Math" charset="0"/>
                              </a:rPr>
                              <m:t>+1</m:t>
                            </m:r>
                          </m:sub>
                        </m:sSub>
                      </m:num>
                      <m:den>
                        <m:sSub>
                          <m:sSubPr>
                            <m:ctrlPr>
                              <a:rPr lang="en-US" sz="3200" i="1" smtClean="0">
                                <a:latin typeface="Cambria Math" panose="02040503050406030204" pitchFamily="18" charset="0"/>
                              </a:rPr>
                            </m:ctrlPr>
                          </m:sSubPr>
                          <m:e>
                            <m:r>
                              <a:rPr lang="en-US" sz="3200" b="0" i="1" smtClean="0">
                                <a:latin typeface="Cambria Math" charset="0"/>
                              </a:rPr>
                              <m:t>𝑝</m:t>
                            </m:r>
                          </m:e>
                          <m:sub>
                            <m:r>
                              <a:rPr lang="en-US" sz="3200" b="0" i="1" smtClean="0">
                                <a:latin typeface="Cambria Math" charset="0"/>
                              </a:rPr>
                              <m:t>𝑡</m:t>
                            </m:r>
                          </m:sub>
                        </m:sSub>
                      </m:den>
                    </m:f>
                  </m:oMath>
                </a14:m>
                <a:endParaRPr lang="en-US" sz="3200" dirty="0"/>
              </a:p>
              <a:p>
                <a:pPr marL="514350" indent="-514350">
                  <a:buAutoNum type="arabicParenR"/>
                </a:pPr>
                <a:r>
                  <a:rPr lang="en-US" sz="3200" dirty="0"/>
                  <a:t>Return to step 3 (repeat for a really long time)</a:t>
                </a:r>
              </a:p>
            </p:txBody>
          </p:sp>
        </mc:Choice>
        <mc:Fallback xmlns="">
          <p:sp>
            <p:nvSpPr>
              <p:cNvPr id="6" name="Rectangle 5"/>
              <p:cNvSpPr>
                <a:spLocks noRot="1" noChangeAspect="1" noMove="1" noResize="1" noEditPoints="1" noAdjustHandles="1" noChangeArrowheads="1" noChangeShapeType="1" noTextEdit="1"/>
              </p:cNvSpPr>
              <p:nvPr/>
            </p:nvSpPr>
            <p:spPr>
              <a:xfrm>
                <a:off x="242170" y="1086291"/>
                <a:ext cx="11519770" cy="5244256"/>
              </a:xfrm>
              <a:prstGeom prst="rect">
                <a:avLst/>
              </a:prstGeom>
              <a:blipFill rotWithShape="0">
                <a:blip r:embed="rId2"/>
                <a:stretch>
                  <a:fillRect l="-1429" t="-1512" r="-953" b="-302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Rectangle 2"/>
              <p:cNvSpPr/>
              <p:nvPr/>
            </p:nvSpPr>
            <p:spPr>
              <a:xfrm>
                <a:off x="9238462" y="3048405"/>
                <a:ext cx="2330061" cy="54091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sz="1400" i="1">
                              <a:latin typeface="Cambria Math" panose="02040503050406030204" pitchFamily="18" charset="0"/>
                            </a:rPr>
                          </m:ctrlPr>
                        </m:funcPr>
                        <m:fName>
                          <m:r>
                            <m:rPr>
                              <m:sty m:val="p"/>
                            </m:rPr>
                            <a:rPr lang="en-US" sz="1400">
                              <a:latin typeface="Cambria Math" charset="0"/>
                            </a:rPr>
                            <m:t>Pr</m:t>
                          </m:r>
                        </m:fName>
                        <m:e>
                          <m:d>
                            <m:dPr>
                              <m:ctrlPr>
                                <a:rPr lang="en-US" sz="1400" i="1">
                                  <a:latin typeface="Cambria Math" panose="02040503050406030204" pitchFamily="18" charset="0"/>
                                </a:rPr>
                              </m:ctrlPr>
                            </m:dPr>
                            <m:e>
                              <m:r>
                                <a:rPr lang="en-US" sz="1400" i="1">
                                  <a:latin typeface="Cambria Math" charset="0"/>
                                </a:rPr>
                                <m:t>𝐴</m:t>
                              </m:r>
                            </m:e>
                            <m:e>
                              <m:r>
                                <a:rPr lang="en-US" sz="1400" i="1">
                                  <a:latin typeface="Cambria Math" charset="0"/>
                                </a:rPr>
                                <m:t>𝐵</m:t>
                              </m:r>
                            </m:e>
                          </m:d>
                        </m:e>
                      </m:func>
                      <m:r>
                        <a:rPr lang="en-US" sz="1400" i="1">
                          <a:latin typeface="Cambria Math" charset="0"/>
                        </a:rPr>
                        <m:t>= </m:t>
                      </m:r>
                      <m:f>
                        <m:fPr>
                          <m:ctrlPr>
                            <a:rPr lang="mr-IN" sz="1400" i="1" smtClean="0">
                              <a:solidFill>
                                <a:schemeClr val="tx1"/>
                              </a:solidFill>
                              <a:latin typeface="Cambria Math" panose="02040503050406030204" pitchFamily="18" charset="0"/>
                            </a:rPr>
                          </m:ctrlPr>
                        </m:fPr>
                        <m:num>
                          <m:r>
                            <a:rPr lang="en-US" sz="1400" b="0" i="1">
                              <a:solidFill>
                                <a:schemeClr val="tx1"/>
                              </a:solidFill>
                              <a:latin typeface="Cambria Math" charset="0"/>
                            </a:rPr>
                            <m:t>𝑃𝑟</m:t>
                          </m:r>
                          <m:r>
                            <a:rPr lang="en-US" sz="1400" b="0" i="1">
                              <a:solidFill>
                                <a:schemeClr val="tx1"/>
                              </a:solidFill>
                              <a:latin typeface="Cambria Math" charset="0"/>
                            </a:rPr>
                            <m:t>⁡(</m:t>
                          </m:r>
                          <m:r>
                            <a:rPr lang="en-US" sz="1400" b="0" i="1">
                              <a:solidFill>
                                <a:schemeClr val="tx1"/>
                              </a:solidFill>
                              <a:latin typeface="Cambria Math" charset="0"/>
                            </a:rPr>
                            <m:t>𝐵</m:t>
                          </m:r>
                          <m:r>
                            <a:rPr lang="en-US" sz="1400" b="0" i="1">
                              <a:solidFill>
                                <a:schemeClr val="tx1"/>
                              </a:solidFill>
                              <a:latin typeface="Cambria Math" charset="0"/>
                            </a:rPr>
                            <m:t>|</m:t>
                          </m:r>
                          <m:r>
                            <a:rPr lang="en-US" sz="1400" b="0" i="1">
                              <a:solidFill>
                                <a:schemeClr val="tx1"/>
                              </a:solidFill>
                              <a:latin typeface="Cambria Math" charset="0"/>
                            </a:rPr>
                            <m:t>𝐴</m:t>
                          </m:r>
                          <m:r>
                            <a:rPr lang="en-US" sz="1400" b="0" i="1">
                              <a:solidFill>
                                <a:schemeClr val="tx1"/>
                              </a:solidFill>
                              <a:latin typeface="Cambria Math" charset="0"/>
                            </a:rPr>
                            <m:t>)×</m:t>
                          </m:r>
                          <m:r>
                            <m:rPr>
                              <m:sty m:val="p"/>
                            </m:rPr>
                            <a:rPr lang="en-US" sz="1400" b="0" i="1">
                              <a:solidFill>
                                <a:schemeClr val="tx1"/>
                              </a:solidFill>
                              <a:latin typeface="Cambria Math" charset="0"/>
                              <a:ea typeface="Cambria Math" charset="0"/>
                              <a:cs typeface="Cambria Math" charset="0"/>
                            </a:rPr>
                            <m:t>Pr</m:t>
                          </m:r>
                          <m:r>
                            <a:rPr lang="en-US" sz="1400" b="0" i="1">
                              <a:solidFill>
                                <a:schemeClr val="tx1"/>
                              </a:solidFill>
                              <a:latin typeface="Cambria Math" charset="0"/>
                              <a:ea typeface="Cambria Math" charset="0"/>
                              <a:cs typeface="Cambria Math" charset="0"/>
                            </a:rPr>
                            <m:t>⁡(</m:t>
                          </m:r>
                          <m:r>
                            <a:rPr lang="en-US" sz="1400" b="0" i="1">
                              <a:solidFill>
                                <a:schemeClr val="tx1"/>
                              </a:solidFill>
                              <a:latin typeface="Cambria Math" charset="0"/>
                              <a:ea typeface="Cambria Math" charset="0"/>
                              <a:cs typeface="Cambria Math" charset="0"/>
                            </a:rPr>
                            <m:t>𝐴</m:t>
                          </m:r>
                          <m:r>
                            <a:rPr lang="en-US" sz="1400" b="0" i="1">
                              <a:solidFill>
                                <a:schemeClr val="tx1"/>
                              </a:solidFill>
                              <a:latin typeface="Cambria Math" charset="0"/>
                              <a:ea typeface="Cambria Math" charset="0"/>
                              <a:cs typeface="Cambria Math" charset="0"/>
                            </a:rPr>
                            <m:t>)</m:t>
                          </m:r>
                        </m:num>
                        <m:den>
                          <m:r>
                            <a:rPr lang="en-US" sz="1400" b="0" i="1">
                              <a:solidFill>
                                <a:schemeClr val="tx1"/>
                              </a:solidFill>
                              <a:latin typeface="Cambria Math" charset="0"/>
                            </a:rPr>
                            <m:t>𝑃𝑟</m:t>
                          </m:r>
                          <m:r>
                            <a:rPr lang="en-US" sz="1400" b="0" i="1">
                              <a:solidFill>
                                <a:schemeClr val="tx1"/>
                              </a:solidFill>
                              <a:latin typeface="Cambria Math" charset="0"/>
                            </a:rPr>
                            <m:t>⁡(</m:t>
                          </m:r>
                          <m:r>
                            <a:rPr lang="en-US" sz="1400" b="0" i="1">
                              <a:solidFill>
                                <a:schemeClr val="tx1"/>
                              </a:solidFill>
                              <a:latin typeface="Cambria Math" charset="0"/>
                            </a:rPr>
                            <m:t>𝐵</m:t>
                          </m:r>
                          <m:r>
                            <a:rPr lang="en-US" sz="1400" b="0" i="1">
                              <a:solidFill>
                                <a:schemeClr val="tx1"/>
                              </a:solidFill>
                              <a:latin typeface="Cambria Math" charset="0"/>
                            </a:rPr>
                            <m:t>)</m:t>
                          </m:r>
                        </m:den>
                      </m:f>
                    </m:oMath>
                  </m:oMathPara>
                </a14:m>
                <a:endParaRPr lang="en-US" sz="1400" dirty="0"/>
              </a:p>
            </p:txBody>
          </p:sp>
        </mc:Choice>
        <mc:Fallback xmlns="">
          <p:sp>
            <p:nvSpPr>
              <p:cNvPr id="3" name="Rectangle 2"/>
              <p:cNvSpPr>
                <a:spLocks noRot="1" noChangeAspect="1" noMove="1" noResize="1" noEditPoints="1" noAdjustHandles="1" noChangeArrowheads="1" noChangeShapeType="1" noTextEdit="1"/>
              </p:cNvSpPr>
              <p:nvPr/>
            </p:nvSpPr>
            <p:spPr>
              <a:xfrm>
                <a:off x="9238462" y="3048405"/>
                <a:ext cx="2330061" cy="540917"/>
              </a:xfrm>
              <a:prstGeom prst="rect">
                <a:avLst/>
              </a:prstGeom>
              <a:blipFill rotWithShape="0">
                <a:blip r:embed="rId3"/>
                <a:stretch>
                  <a:fillRect t="-50562" b="-61798"/>
                </a:stretch>
              </a:blipFill>
            </p:spPr>
            <p:txBody>
              <a:bodyPr/>
              <a:lstStyle/>
              <a:p>
                <a:r>
                  <a:rPr lang="en-US">
                    <a:noFill/>
                  </a:rPr>
                  <a:t> </a:t>
                </a:r>
              </a:p>
            </p:txBody>
          </p:sp>
        </mc:Fallback>
      </mc:AlternateContent>
    </p:spTree>
    <p:extLst>
      <p:ext uri="{BB962C8B-B14F-4D97-AF65-F5344CB8AC3E}">
        <p14:creationId xmlns:p14="http://schemas.microsoft.com/office/powerpoint/2010/main" val="1087446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3" end="3"/>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3" presetClass="emph" presetSubtype="2" fill="hold" nodeType="clickEffect">
                                  <p:stCondLst>
                                    <p:cond delay="0"/>
                                  </p:stCondLst>
                                  <p:childTnLst>
                                    <p:animClr clrSpc="rgb" dir="cw">
                                      <p:cBhvr override="childStyle">
                                        <p:cTn id="32" dur="10" fill="hold"/>
                                        <p:tgtEl>
                                          <p:spTgt spid="6">
                                            <p:txEl>
                                              <p:pRg st="4" end="4"/>
                                            </p:txEl>
                                          </p:spTgt>
                                        </p:tgtEl>
                                        <p:attrNameLst>
                                          <p:attrName>style.color</p:attrName>
                                        </p:attrNameLst>
                                      </p:cBhvr>
                                      <p:to>
                                        <a:srgbClr val="ED0331"/>
                                      </p:to>
                                    </p:animClr>
                                  </p:childTnLst>
                                </p:cTn>
                              </p:par>
                              <p:par>
                                <p:cTn id="33" presetID="3" presetClass="emph" presetSubtype="2" fill="hold" nodeType="withEffect">
                                  <p:stCondLst>
                                    <p:cond delay="0"/>
                                  </p:stCondLst>
                                  <p:childTnLst>
                                    <p:animClr clrSpc="rgb" dir="cw">
                                      <p:cBhvr override="childStyle">
                                        <p:cTn id="34" dur="10" fill="hold"/>
                                        <p:tgtEl>
                                          <p:spTgt spid="6">
                                            <p:txEl>
                                              <p:pRg st="5" end="5"/>
                                            </p:txEl>
                                          </p:spTgt>
                                        </p:tgtEl>
                                        <p:attrNameLst>
                                          <p:attrName>style.color</p:attrName>
                                        </p:attrNameLst>
                                      </p:cBhvr>
                                      <p:to>
                                        <a:srgbClr val="ED0331"/>
                                      </p:to>
                                    </p:animClr>
                                  </p:childTnLst>
                                </p:cTn>
                              </p:par>
                              <p:par>
                                <p:cTn id="35" presetID="3" presetClass="emph" presetSubtype="2" fill="hold" nodeType="withEffect">
                                  <p:stCondLst>
                                    <p:cond delay="0"/>
                                  </p:stCondLst>
                                  <p:childTnLst>
                                    <p:animClr clrSpc="rgb" dir="cw">
                                      <p:cBhvr override="childStyle">
                                        <p:cTn id="36" dur="10" fill="hold"/>
                                        <p:tgtEl>
                                          <p:spTgt spid="6">
                                            <p:txEl>
                                              <p:pRg st="6" end="6"/>
                                            </p:txEl>
                                          </p:spTgt>
                                        </p:tgtEl>
                                        <p:attrNameLst>
                                          <p:attrName>style.color</p:attrName>
                                        </p:attrNameLst>
                                      </p:cBhvr>
                                      <p:to>
                                        <a:srgbClr val="ED0331"/>
                                      </p:to>
                                    </p:animClr>
                                  </p:childTnLst>
                                </p:cTn>
                              </p:par>
                              <p:par>
                                <p:cTn id="37" presetID="3" presetClass="emph" presetSubtype="2" fill="hold" nodeType="withEffect">
                                  <p:stCondLst>
                                    <p:cond delay="0"/>
                                  </p:stCondLst>
                                  <p:childTnLst>
                                    <p:animClr clrSpc="rgb" dir="cw">
                                      <p:cBhvr override="childStyle">
                                        <p:cTn id="38" dur="10" fill="hold"/>
                                        <p:tgtEl>
                                          <p:spTgt spid="6">
                                            <p:txEl>
                                              <p:pRg st="7" end="7"/>
                                            </p:txEl>
                                          </p:spTgt>
                                        </p:tgtEl>
                                        <p:attrNameLst>
                                          <p:attrName>style.color</p:attrName>
                                        </p:attrNameLst>
                                      </p:cBhvr>
                                      <p:to>
                                        <a:srgbClr val="ED0331"/>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r="9912" b="9450"/>
          <a:stretch/>
        </p:blipFill>
        <p:spPr>
          <a:xfrm>
            <a:off x="-24107" y="722196"/>
            <a:ext cx="12216108" cy="6130792"/>
          </a:xfrm>
          <a:prstGeom prst="rect">
            <a:avLst/>
          </a:prstGeom>
        </p:spPr>
      </p:pic>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Bayesian methods in practice (MCMC)</a:t>
            </a:r>
          </a:p>
        </p:txBody>
      </p:sp>
      <p:sp>
        <p:nvSpPr>
          <p:cNvPr id="3" name="Oval 2"/>
          <p:cNvSpPr/>
          <p:nvPr/>
        </p:nvSpPr>
        <p:spPr>
          <a:xfrm>
            <a:off x="4858080" y="5430087"/>
            <a:ext cx="154380" cy="15660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4245725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r="9912" b="9450"/>
          <a:stretch/>
        </p:blipFill>
        <p:spPr>
          <a:xfrm>
            <a:off x="-24107" y="722196"/>
            <a:ext cx="12216108" cy="6130792"/>
          </a:xfrm>
          <a:prstGeom prst="rect">
            <a:avLst/>
          </a:prstGeom>
        </p:spPr>
      </p:pic>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Bayesian methods in practice (MCMC)</a:t>
            </a:r>
          </a:p>
        </p:txBody>
      </p:sp>
      <p:sp>
        <p:nvSpPr>
          <p:cNvPr id="3" name="Oval 2"/>
          <p:cNvSpPr/>
          <p:nvPr/>
        </p:nvSpPr>
        <p:spPr>
          <a:xfrm>
            <a:off x="4858080" y="5430087"/>
            <a:ext cx="154380" cy="15660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5494227" y="4732979"/>
            <a:ext cx="154380" cy="156601"/>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7138676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r="9912" b="9450"/>
          <a:stretch/>
        </p:blipFill>
        <p:spPr>
          <a:xfrm>
            <a:off x="-24107" y="722196"/>
            <a:ext cx="12216108" cy="6130792"/>
          </a:xfrm>
          <a:prstGeom prst="rect">
            <a:avLst/>
          </a:prstGeom>
        </p:spPr>
      </p:pic>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Bayesian methods in practice (MCMC)</a:t>
            </a:r>
          </a:p>
        </p:txBody>
      </p:sp>
      <p:sp>
        <p:nvSpPr>
          <p:cNvPr id="3" name="Oval 2"/>
          <p:cNvSpPr/>
          <p:nvPr/>
        </p:nvSpPr>
        <p:spPr>
          <a:xfrm>
            <a:off x="4858080" y="5430087"/>
            <a:ext cx="154380" cy="15660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2792322" y="5806662"/>
            <a:ext cx="154380" cy="156601"/>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493659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r="9912" b="9450"/>
          <a:stretch/>
        </p:blipFill>
        <p:spPr>
          <a:xfrm>
            <a:off x="-24107" y="722196"/>
            <a:ext cx="12216108" cy="6130792"/>
          </a:xfrm>
          <a:prstGeom prst="rect">
            <a:avLst/>
          </a:prstGeom>
        </p:spPr>
      </p:pic>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r="9600" b="8992"/>
          <a:stretch/>
        </p:blipFill>
        <p:spPr>
          <a:xfrm>
            <a:off x="2047" y="760021"/>
            <a:ext cx="12189953" cy="6092967"/>
          </a:xfrm>
          <a:prstGeom prst="rect">
            <a:avLst/>
          </a:prstGeom>
        </p:spPr>
      </p:pic>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Bayesian methods in practice (MCMC)</a:t>
            </a:r>
          </a:p>
        </p:txBody>
      </p:sp>
    </p:spTree>
    <p:extLst>
      <p:ext uri="{BB962C8B-B14F-4D97-AF65-F5344CB8AC3E}">
        <p14:creationId xmlns:p14="http://schemas.microsoft.com/office/powerpoint/2010/main" val="5753907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The power of Bayesian approaches</a:t>
            </a:r>
          </a:p>
        </p:txBody>
      </p:sp>
      <p:sp>
        <p:nvSpPr>
          <p:cNvPr id="6" name="Rectangle 5"/>
          <p:cNvSpPr/>
          <p:nvPr/>
        </p:nvSpPr>
        <p:spPr>
          <a:xfrm>
            <a:off x="4509370" y="1297140"/>
            <a:ext cx="7478038" cy="4031873"/>
          </a:xfrm>
          <a:prstGeom prst="rect">
            <a:avLst/>
          </a:prstGeom>
        </p:spPr>
        <p:txBody>
          <a:bodyPr wrap="square">
            <a:spAutoFit/>
          </a:bodyPr>
          <a:lstStyle/>
          <a:p>
            <a:r>
              <a:rPr lang="en-US" sz="3200" dirty="0"/>
              <a:t>With a Bayesian approach we can take into account all types of uncertainty and be more conservative.</a:t>
            </a:r>
          </a:p>
          <a:p>
            <a:endParaRPr lang="en-US" sz="3200" dirty="0"/>
          </a:p>
          <a:p>
            <a:pPr marL="457200" indent="-457200">
              <a:buFont typeface="Arial" charset="0"/>
              <a:buChar char="•"/>
            </a:pPr>
            <a:r>
              <a:rPr lang="en-US" sz="3200" dirty="0"/>
              <a:t>Phylogenetic </a:t>
            </a:r>
          </a:p>
          <a:p>
            <a:pPr marL="457200" indent="-457200">
              <a:buFont typeface="Arial" charset="0"/>
              <a:buChar char="•"/>
            </a:pPr>
            <a:r>
              <a:rPr lang="en-US" sz="3200" dirty="0"/>
              <a:t>Model selection uncertainty</a:t>
            </a:r>
          </a:p>
          <a:p>
            <a:pPr marL="457200" indent="-457200">
              <a:buFont typeface="Arial" charset="0"/>
              <a:buChar char="•"/>
            </a:pPr>
            <a:r>
              <a:rPr lang="en-US" sz="3200" dirty="0"/>
              <a:t>Parameter value uncertainty</a:t>
            </a:r>
          </a:p>
          <a:p>
            <a:pPr marL="457200" indent="-457200">
              <a:buFont typeface="Arial" charset="0"/>
              <a:buChar char="•"/>
            </a:pPr>
            <a:r>
              <a:rPr lang="en-US" sz="3200" dirty="0"/>
              <a:t>Uncertainty in measurements</a:t>
            </a:r>
          </a:p>
        </p:txBody>
      </p:sp>
      <p:pic>
        <p:nvPicPr>
          <p:cNvPr id="3" name="Picture 2"/>
          <p:cNvPicPr>
            <a:picLocks noChangeAspect="1"/>
          </p:cNvPicPr>
          <p:nvPr/>
        </p:nvPicPr>
        <p:blipFill>
          <a:blip r:embed="rId2"/>
          <a:stretch>
            <a:fillRect/>
          </a:stretch>
        </p:blipFill>
        <p:spPr>
          <a:xfrm>
            <a:off x="594160" y="1297140"/>
            <a:ext cx="3765383" cy="5279721"/>
          </a:xfrm>
          <a:prstGeom prst="rect">
            <a:avLst/>
          </a:prstGeom>
        </p:spPr>
      </p:pic>
    </p:spTree>
    <p:extLst>
      <p:ext uri="{BB962C8B-B14F-4D97-AF65-F5344CB8AC3E}">
        <p14:creationId xmlns:p14="http://schemas.microsoft.com/office/powerpoint/2010/main" val="174613373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For Monday</a:t>
            </a:r>
          </a:p>
        </p:txBody>
      </p:sp>
      <p:sp>
        <p:nvSpPr>
          <p:cNvPr id="6" name="Rectangle 5"/>
          <p:cNvSpPr/>
          <p:nvPr/>
        </p:nvSpPr>
        <p:spPr>
          <a:xfrm>
            <a:off x="100208" y="1297140"/>
            <a:ext cx="11887200" cy="5293757"/>
          </a:xfrm>
          <a:prstGeom prst="rect">
            <a:avLst/>
          </a:prstGeom>
        </p:spPr>
        <p:txBody>
          <a:bodyPr wrap="square">
            <a:spAutoFit/>
          </a:bodyPr>
          <a:lstStyle/>
          <a:p>
            <a:r>
              <a:rPr lang="en-US" sz="3200" dirty="0"/>
              <a:t>Read chapter WS 5 for more background on probability.</a:t>
            </a:r>
          </a:p>
          <a:p>
            <a:r>
              <a:rPr lang="en-US" sz="3200" dirty="0"/>
              <a:t>Review WS chapters 6-9 for next week.</a:t>
            </a:r>
          </a:p>
          <a:p>
            <a:endParaRPr lang="en-US" sz="1600" dirty="0"/>
          </a:p>
          <a:p>
            <a:r>
              <a:rPr lang="en-US" sz="3200" dirty="0"/>
              <a:t>HW2 Due Sunday</a:t>
            </a:r>
          </a:p>
          <a:p>
            <a:r>
              <a:rPr lang="en-US" sz="3200" dirty="0"/>
              <a:t>HW3 Due by Tuesday</a:t>
            </a:r>
          </a:p>
          <a:p>
            <a:endParaRPr lang="en-US" sz="1600" dirty="0"/>
          </a:p>
          <a:p>
            <a:r>
              <a:rPr lang="en-US" sz="3200" dirty="0"/>
              <a:t>Bring laptop to class!</a:t>
            </a:r>
          </a:p>
          <a:p>
            <a:endParaRPr lang="en-US" sz="1600" dirty="0"/>
          </a:p>
          <a:p>
            <a:r>
              <a:rPr lang="en-US" sz="3200" dirty="0"/>
              <a:t>Heath Blackmon  </a:t>
            </a:r>
          </a:p>
          <a:p>
            <a:r>
              <a:rPr lang="en-US" sz="3200" dirty="0"/>
              <a:t>BSBW 309  </a:t>
            </a:r>
          </a:p>
          <a:p>
            <a:r>
              <a:rPr lang="en-US" sz="3200" dirty="0"/>
              <a:t>coleoguy@gmail.com  </a:t>
            </a:r>
          </a:p>
          <a:p>
            <a:r>
              <a:rPr lang="en-US" sz="3200" dirty="0"/>
              <a:t>@coleoguy</a:t>
            </a:r>
          </a:p>
        </p:txBody>
      </p:sp>
    </p:spTree>
    <p:extLst>
      <p:ext uri="{BB962C8B-B14F-4D97-AF65-F5344CB8AC3E}">
        <p14:creationId xmlns:p14="http://schemas.microsoft.com/office/powerpoint/2010/main" val="77187641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Setting matters</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27124" y="1138302"/>
            <a:ext cx="6298809" cy="5316286"/>
          </a:xfrm>
          <a:prstGeom prst="rect">
            <a:avLst/>
          </a:prstGeom>
        </p:spPr>
      </p:pic>
    </p:spTree>
    <p:extLst>
      <p:ext uri="{BB962C8B-B14F-4D97-AF65-F5344CB8AC3E}">
        <p14:creationId xmlns:p14="http://schemas.microsoft.com/office/powerpoint/2010/main" val="2980408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Covariance and Correlation</a:t>
            </a:r>
          </a:p>
        </p:txBody>
      </p:sp>
      <mc:AlternateContent xmlns:mc="http://schemas.openxmlformats.org/markup-compatibility/2006" xmlns:a14="http://schemas.microsoft.com/office/drawing/2010/main">
        <mc:Choice Requires="a14">
          <p:sp>
            <p:nvSpPr>
              <p:cNvPr id="4" name="Rectangle 3"/>
              <p:cNvSpPr/>
              <p:nvPr/>
            </p:nvSpPr>
            <p:spPr>
              <a:xfrm>
                <a:off x="337626" y="1246278"/>
                <a:ext cx="11282288" cy="4914038"/>
              </a:xfrm>
              <a:prstGeom prst="rect">
                <a:avLst/>
              </a:prstGeom>
            </p:spPr>
            <p:txBody>
              <a:bodyPr wrap="square">
                <a:spAutoFit/>
              </a:bodyPr>
              <a:lstStyle/>
              <a:p>
                <a:pPr fontAlgn="base"/>
                <a:r>
                  <a:rPr lang="en-US" sz="2800" dirty="0">
                    <a:latin typeface="inherit" charset="0"/>
                  </a:rPr>
                  <a:t>The covariance shows the extent to which the two variables are not statistically independent </a:t>
                </a:r>
              </a:p>
              <a:p>
                <a:pPr fontAlgn="base"/>
                <a:endParaRPr lang="en-US" sz="2800" dirty="0">
                  <a:latin typeface="STIXGeneral-Italic" charset="0"/>
                </a:endParaRPr>
              </a:p>
              <a:p>
                <a:pPr fontAlgn="base"/>
                <a14:m>
                  <m:oMathPara xmlns:m="http://schemas.openxmlformats.org/officeDocument/2006/math">
                    <m:oMathParaPr>
                      <m:jc m:val="centerGroup"/>
                    </m:oMathParaPr>
                    <m:oMath xmlns:m="http://schemas.openxmlformats.org/officeDocument/2006/math">
                      <m:r>
                        <a:rPr lang="en-US" sz="2800" b="0" i="1" smtClean="0">
                          <a:latin typeface="Cambria Math" charset="0"/>
                        </a:rPr>
                        <m:t>𝑐𝑜𝑣</m:t>
                      </m:r>
                      <m:d>
                        <m:dPr>
                          <m:ctrlPr>
                            <a:rPr lang="en-US" sz="2800" b="0" i="1" smtClean="0">
                              <a:latin typeface="Cambria Math" panose="02040503050406030204" pitchFamily="18" charset="0"/>
                            </a:rPr>
                          </m:ctrlPr>
                        </m:dPr>
                        <m:e>
                          <m:r>
                            <a:rPr lang="en-US" sz="2800" b="0" i="1" smtClean="0">
                              <a:latin typeface="Cambria Math" charset="0"/>
                            </a:rPr>
                            <m:t>𝑋</m:t>
                          </m:r>
                          <m:r>
                            <a:rPr lang="en-US" sz="2800" b="0" i="1" smtClean="0">
                              <a:latin typeface="Cambria Math" charset="0"/>
                            </a:rPr>
                            <m:t>,</m:t>
                          </m:r>
                          <m:r>
                            <a:rPr lang="en-US" sz="2800" b="0" i="1" smtClean="0">
                              <a:latin typeface="Cambria Math" charset="0"/>
                            </a:rPr>
                            <m:t>𝑌</m:t>
                          </m:r>
                        </m:e>
                      </m:d>
                      <m:r>
                        <a:rPr lang="en-US" sz="2800" b="0" i="1" smtClean="0">
                          <a:latin typeface="Cambria Math" charset="0"/>
                        </a:rPr>
                        <m:t>=</m:t>
                      </m:r>
                      <m:f>
                        <m:fPr>
                          <m:ctrlPr>
                            <a:rPr lang="mr-IN" sz="2800" b="0" i="1" smtClean="0">
                              <a:latin typeface="Cambria Math" panose="02040503050406030204" pitchFamily="18" charset="0"/>
                            </a:rPr>
                          </m:ctrlPr>
                        </m:fPr>
                        <m:num>
                          <m:nary>
                            <m:naryPr>
                              <m:chr m:val="∑"/>
                              <m:ctrlPr>
                                <a:rPr lang="is-IS" sz="2800" b="0" i="1" smtClean="0">
                                  <a:latin typeface="Cambria Math" panose="02040503050406030204" pitchFamily="18" charset="0"/>
                                </a:rPr>
                              </m:ctrlPr>
                            </m:naryPr>
                            <m:sub>
                              <m:r>
                                <m:rPr>
                                  <m:brk m:alnAt="23"/>
                                </m:rPr>
                                <a:rPr lang="en-US" sz="2800" b="0" i="1" smtClean="0">
                                  <a:latin typeface="Cambria Math" charset="0"/>
                                </a:rPr>
                                <m:t>𝑖</m:t>
                              </m:r>
                              <m:r>
                                <a:rPr lang="en-US" sz="2800" b="0" i="1" smtClean="0">
                                  <a:latin typeface="Cambria Math" charset="0"/>
                                </a:rPr>
                                <m:t>=1</m:t>
                              </m:r>
                            </m:sub>
                            <m:sup>
                              <m:r>
                                <a:rPr lang="en-US" sz="2800" b="0" i="1" smtClean="0">
                                  <a:latin typeface="Cambria Math" charset="0"/>
                                </a:rPr>
                                <m:t>𝑛</m:t>
                              </m:r>
                            </m:sup>
                            <m:e>
                              <m:d>
                                <m:dPr>
                                  <m:ctrlPr>
                                    <a:rPr lang="mr-IN"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charset="0"/>
                                        </a:rPr>
                                        <m:t>𝑋</m:t>
                                      </m:r>
                                    </m:e>
                                    <m:sub>
                                      <m:r>
                                        <a:rPr lang="en-US" sz="2800" i="1">
                                          <a:latin typeface="Cambria Math" charset="0"/>
                                        </a:rPr>
                                        <m:t>𝑖</m:t>
                                      </m:r>
                                    </m:sub>
                                  </m:sSub>
                                  <m:r>
                                    <a:rPr lang="en-US" sz="2800" i="1">
                                      <a:latin typeface="Cambria Math" charset="0"/>
                                    </a:rPr>
                                    <m:t>−</m:t>
                                  </m:r>
                                  <m:acc>
                                    <m:accPr>
                                      <m:chr m:val="̅"/>
                                      <m:ctrlPr>
                                        <a:rPr lang="en-US" sz="2800" i="1">
                                          <a:latin typeface="Cambria Math" panose="02040503050406030204" pitchFamily="18" charset="0"/>
                                        </a:rPr>
                                      </m:ctrlPr>
                                    </m:accPr>
                                    <m:e>
                                      <m:r>
                                        <a:rPr lang="en-US" sz="2800" i="1">
                                          <a:latin typeface="Cambria Math" charset="0"/>
                                        </a:rPr>
                                        <m:t>𝑋</m:t>
                                      </m:r>
                                    </m:e>
                                  </m:acc>
                                </m:e>
                              </m:d>
                              <m:d>
                                <m:dPr>
                                  <m:ctrlPr>
                                    <a:rPr lang="mr-IN"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b="0" i="1" smtClean="0">
                                          <a:latin typeface="Cambria Math" charset="0"/>
                                        </a:rPr>
                                        <m:t>𝑌</m:t>
                                      </m:r>
                                    </m:e>
                                    <m:sub>
                                      <m:r>
                                        <a:rPr lang="en-US" sz="2800" i="1">
                                          <a:latin typeface="Cambria Math" charset="0"/>
                                        </a:rPr>
                                        <m:t>𝑖</m:t>
                                      </m:r>
                                    </m:sub>
                                  </m:sSub>
                                  <m:r>
                                    <a:rPr lang="en-US" sz="2800" i="1">
                                      <a:latin typeface="Cambria Math" charset="0"/>
                                    </a:rPr>
                                    <m:t>−</m:t>
                                  </m:r>
                                  <m:acc>
                                    <m:accPr>
                                      <m:chr m:val="̅"/>
                                      <m:ctrlPr>
                                        <a:rPr lang="en-US" sz="2800" i="1">
                                          <a:latin typeface="Cambria Math" panose="02040503050406030204" pitchFamily="18" charset="0"/>
                                        </a:rPr>
                                      </m:ctrlPr>
                                    </m:accPr>
                                    <m:e>
                                      <m:r>
                                        <a:rPr lang="en-US" sz="2800" b="0" i="1" smtClean="0">
                                          <a:latin typeface="Cambria Math" charset="0"/>
                                        </a:rPr>
                                        <m:t>𝑌</m:t>
                                      </m:r>
                                    </m:e>
                                  </m:acc>
                                </m:e>
                              </m:d>
                            </m:e>
                          </m:nary>
                        </m:num>
                        <m:den>
                          <m:r>
                            <a:rPr lang="en-US" sz="2800" b="0" i="1" smtClean="0">
                              <a:latin typeface="Cambria Math" charset="0"/>
                            </a:rPr>
                            <m:t>𝑛</m:t>
                          </m:r>
                          <m:r>
                            <a:rPr lang="en-US" sz="2800" b="0" i="1" smtClean="0">
                              <a:latin typeface="Cambria Math" charset="0"/>
                            </a:rPr>
                            <m:t>−1</m:t>
                          </m:r>
                        </m:den>
                      </m:f>
                    </m:oMath>
                  </m:oMathPara>
                </a14:m>
                <a:endParaRPr lang="en-US" sz="2800" dirty="0">
                  <a:latin typeface="STIXGeneral-Italic" charset="0"/>
                </a:endParaRPr>
              </a:p>
              <a:p>
                <a:pPr fontAlgn="base"/>
                <a:endParaRPr lang="en-US" sz="2800" dirty="0">
                  <a:latin typeface="inherit" charset="0"/>
                </a:endParaRPr>
              </a:p>
              <a:p>
                <a:pPr fontAlgn="base"/>
                <a:r>
                  <a:rPr lang="en-US" sz="2800" dirty="0">
                    <a:latin typeface="inherit" charset="0"/>
                  </a:rPr>
                  <a:t>The correlation is the covariance, standardized to fall between -1 and 1. </a:t>
                </a:r>
              </a:p>
              <a:p>
                <a:pPr fontAlgn="base"/>
                <a:endParaRPr lang="en-US" sz="2800" dirty="0">
                  <a:latin typeface="STIXGeneral-Italic" charset="0"/>
                </a:endParaRPr>
              </a:p>
              <a:p>
                <a:pPr fontAlgn="base"/>
                <a14:m>
                  <m:oMathPara xmlns:m="http://schemas.openxmlformats.org/officeDocument/2006/math">
                    <m:oMathParaPr>
                      <m:jc m:val="centerGroup"/>
                    </m:oMathParaPr>
                    <m:oMath xmlns:m="http://schemas.openxmlformats.org/officeDocument/2006/math">
                      <m:r>
                        <a:rPr lang="en-US" sz="2800" b="0" i="1" smtClean="0">
                          <a:latin typeface="Cambria Math" charset="0"/>
                        </a:rPr>
                        <m:t>𝑟</m:t>
                      </m:r>
                      <m:d>
                        <m:dPr>
                          <m:ctrlPr>
                            <a:rPr lang="en-US" sz="2800" i="1">
                              <a:latin typeface="Cambria Math" panose="02040503050406030204" pitchFamily="18" charset="0"/>
                            </a:rPr>
                          </m:ctrlPr>
                        </m:dPr>
                        <m:e>
                          <m:r>
                            <a:rPr lang="en-US" sz="2800" i="1">
                              <a:latin typeface="Cambria Math" charset="0"/>
                            </a:rPr>
                            <m:t>𝑋</m:t>
                          </m:r>
                          <m:r>
                            <a:rPr lang="en-US" sz="2800" i="1">
                              <a:latin typeface="Cambria Math" charset="0"/>
                            </a:rPr>
                            <m:t>,</m:t>
                          </m:r>
                          <m:r>
                            <a:rPr lang="en-US" sz="2800" i="1">
                              <a:latin typeface="Cambria Math" charset="0"/>
                            </a:rPr>
                            <m:t>𝑌</m:t>
                          </m:r>
                        </m:e>
                      </m:d>
                      <m:r>
                        <a:rPr lang="en-US" sz="2800" i="1">
                          <a:latin typeface="Cambria Math" charset="0"/>
                        </a:rPr>
                        <m:t>=</m:t>
                      </m:r>
                      <m:f>
                        <m:fPr>
                          <m:ctrlPr>
                            <a:rPr lang="mr-IN" sz="2800" i="1">
                              <a:latin typeface="Cambria Math" panose="02040503050406030204" pitchFamily="18" charset="0"/>
                            </a:rPr>
                          </m:ctrlPr>
                        </m:fPr>
                        <m:num>
                          <m:r>
                            <a:rPr lang="en-US" sz="2800" b="0" i="1" smtClean="0">
                              <a:latin typeface="Cambria Math" charset="0"/>
                            </a:rPr>
                            <m:t>𝑐𝑜𝑣</m:t>
                          </m:r>
                          <m:r>
                            <a:rPr lang="en-US" sz="2800" b="0" i="1" smtClean="0">
                              <a:latin typeface="Cambria Math" charset="0"/>
                            </a:rPr>
                            <m:t>(</m:t>
                          </m:r>
                          <m:r>
                            <a:rPr lang="en-US" sz="2800" b="0" i="1" smtClean="0">
                              <a:latin typeface="Cambria Math" charset="0"/>
                            </a:rPr>
                            <m:t>𝑋</m:t>
                          </m:r>
                          <m:r>
                            <a:rPr lang="en-US" sz="2800" b="0" i="1" smtClean="0">
                              <a:latin typeface="Cambria Math" charset="0"/>
                            </a:rPr>
                            <m:t>,</m:t>
                          </m:r>
                          <m:r>
                            <a:rPr lang="en-US" sz="2800" b="0" i="1" smtClean="0">
                              <a:latin typeface="Cambria Math" charset="0"/>
                            </a:rPr>
                            <m:t>𝑌</m:t>
                          </m:r>
                          <m:r>
                            <a:rPr lang="en-US" sz="2800" b="0" i="1" smtClean="0">
                              <a:latin typeface="Cambria Math" charset="0"/>
                            </a:rPr>
                            <m:t>)</m:t>
                          </m:r>
                        </m:num>
                        <m:den>
                          <m:sSub>
                            <m:sSubPr>
                              <m:ctrlPr>
                                <a:rPr lang="en-US" sz="2800" i="1" smtClean="0">
                                  <a:latin typeface="Cambria Math" panose="02040503050406030204" pitchFamily="18" charset="0"/>
                                </a:rPr>
                              </m:ctrlPr>
                            </m:sSubPr>
                            <m:e>
                              <m:r>
                                <a:rPr lang="en-US" sz="2800" b="0" i="1" smtClean="0">
                                  <a:latin typeface="Cambria Math" charset="0"/>
                                </a:rPr>
                                <m:t>𝑠</m:t>
                              </m:r>
                            </m:e>
                            <m:sub>
                              <m:r>
                                <a:rPr lang="en-US" sz="2800" b="0" i="1" smtClean="0">
                                  <a:latin typeface="Cambria Math" charset="0"/>
                                </a:rPr>
                                <m:t>𝑥</m:t>
                              </m:r>
                            </m:sub>
                          </m:sSub>
                          <m:sSub>
                            <m:sSubPr>
                              <m:ctrlPr>
                                <a:rPr lang="en-US" sz="2800" i="1" smtClean="0">
                                  <a:latin typeface="Cambria Math" panose="02040503050406030204" pitchFamily="18" charset="0"/>
                                </a:rPr>
                              </m:ctrlPr>
                            </m:sSubPr>
                            <m:e>
                              <m:r>
                                <a:rPr lang="en-US" sz="2800" b="0" i="1" smtClean="0">
                                  <a:latin typeface="Cambria Math" charset="0"/>
                                </a:rPr>
                                <m:t>𝑠</m:t>
                              </m:r>
                            </m:e>
                            <m:sub>
                              <m:r>
                                <a:rPr lang="en-US" sz="2800" b="0" i="1" smtClean="0">
                                  <a:latin typeface="Cambria Math" charset="0"/>
                                </a:rPr>
                                <m:t>𝑦</m:t>
                              </m:r>
                            </m:sub>
                          </m:sSub>
                        </m:den>
                      </m:f>
                    </m:oMath>
                  </m:oMathPara>
                </a14:m>
                <a:br>
                  <a:rPr lang="en-US" sz="2800" dirty="0"/>
                </a:br>
                <a:endParaRPr lang="en-US" sz="2800" dirty="0"/>
              </a:p>
            </p:txBody>
          </p:sp>
        </mc:Choice>
        <mc:Fallback xmlns="">
          <p:sp>
            <p:nvSpPr>
              <p:cNvPr id="4" name="Rectangle 3"/>
              <p:cNvSpPr>
                <a:spLocks noRot="1" noChangeAspect="1" noMove="1" noResize="1" noEditPoints="1" noAdjustHandles="1" noChangeArrowheads="1" noChangeShapeType="1" noTextEdit="1"/>
              </p:cNvSpPr>
              <p:nvPr/>
            </p:nvSpPr>
            <p:spPr>
              <a:xfrm>
                <a:off x="337626" y="1246278"/>
                <a:ext cx="11282288" cy="4914038"/>
              </a:xfrm>
              <a:prstGeom prst="rect">
                <a:avLst/>
              </a:prstGeom>
              <a:blipFill rotWithShape="0">
                <a:blip r:embed="rId2"/>
                <a:stretch>
                  <a:fillRect l="-1080" t="-1239" r="-162"/>
                </a:stretch>
              </a:blipFill>
            </p:spPr>
            <p:txBody>
              <a:bodyPr/>
              <a:lstStyle/>
              <a:p>
                <a:r>
                  <a:rPr lang="en-US">
                    <a:noFill/>
                  </a:rPr>
                  <a:t> </a:t>
                </a:r>
              </a:p>
            </p:txBody>
          </p:sp>
        </mc:Fallback>
      </mc:AlternateContent>
    </p:spTree>
    <p:extLst>
      <p:ext uri="{BB962C8B-B14F-4D97-AF65-F5344CB8AC3E}">
        <p14:creationId xmlns:p14="http://schemas.microsoft.com/office/powerpoint/2010/main" val="4835559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Covariance and Correlation</a:t>
            </a:r>
          </a:p>
        </p:txBody>
      </p:sp>
      <mc:AlternateContent xmlns:mc="http://schemas.openxmlformats.org/markup-compatibility/2006" xmlns:a14="http://schemas.microsoft.com/office/drawing/2010/main">
        <mc:Choice Requires="a14">
          <p:sp>
            <p:nvSpPr>
              <p:cNvPr id="4" name="Rectangle 3"/>
              <p:cNvSpPr/>
              <p:nvPr/>
            </p:nvSpPr>
            <p:spPr>
              <a:xfrm>
                <a:off x="131988" y="3572957"/>
                <a:ext cx="3555204" cy="647678"/>
              </a:xfrm>
              <a:prstGeom prst="rect">
                <a:avLst/>
              </a:prstGeom>
            </p:spPr>
            <p:txBody>
              <a:bodyPr wrap="none">
                <a:spAutoFit/>
              </a:bodyPr>
              <a:lstStyle/>
              <a:p>
                <a:pPr fontAlgn="base"/>
                <a14:m>
                  <m:oMathPara xmlns:m="http://schemas.openxmlformats.org/officeDocument/2006/math">
                    <m:oMathParaPr>
                      <m:jc m:val="centerGroup"/>
                    </m:oMathParaPr>
                    <m:oMath xmlns:m="http://schemas.openxmlformats.org/officeDocument/2006/math">
                      <m:r>
                        <a:rPr lang="en-US" i="1">
                          <a:latin typeface="Cambria Math" charset="0"/>
                        </a:rPr>
                        <m:t>𝑐𝑜𝑣</m:t>
                      </m:r>
                      <m:d>
                        <m:dPr>
                          <m:ctrlPr>
                            <a:rPr lang="en-US" i="1">
                              <a:latin typeface="Cambria Math" panose="02040503050406030204" pitchFamily="18" charset="0"/>
                            </a:rPr>
                          </m:ctrlPr>
                        </m:dPr>
                        <m:e>
                          <m:r>
                            <a:rPr lang="en-US" i="1">
                              <a:latin typeface="Cambria Math" charset="0"/>
                            </a:rPr>
                            <m:t>𝑋</m:t>
                          </m:r>
                          <m:r>
                            <a:rPr lang="en-US" i="1">
                              <a:latin typeface="Cambria Math" charset="0"/>
                            </a:rPr>
                            <m:t>,</m:t>
                          </m:r>
                          <m:r>
                            <a:rPr lang="en-US" i="1">
                              <a:latin typeface="Cambria Math" charset="0"/>
                            </a:rPr>
                            <m:t>𝑌</m:t>
                          </m:r>
                        </m:e>
                      </m:d>
                      <m:r>
                        <a:rPr lang="en-US" i="1">
                          <a:latin typeface="Cambria Math" charset="0"/>
                        </a:rPr>
                        <m:t>=</m:t>
                      </m:r>
                      <m:f>
                        <m:fPr>
                          <m:ctrlPr>
                            <a:rPr lang="mr-IN" i="1">
                              <a:latin typeface="Cambria Math" panose="02040503050406030204" pitchFamily="18" charset="0"/>
                            </a:rPr>
                          </m:ctrlPr>
                        </m:fPr>
                        <m:num>
                          <m:nary>
                            <m:naryPr>
                              <m:chr m:val="∑"/>
                              <m:ctrlPr>
                                <a:rPr lang="is-IS" i="1">
                                  <a:latin typeface="Cambria Math" panose="02040503050406030204" pitchFamily="18" charset="0"/>
                                </a:rPr>
                              </m:ctrlPr>
                            </m:naryPr>
                            <m:sub>
                              <m:r>
                                <m:rPr>
                                  <m:brk m:alnAt="23"/>
                                </m:rPr>
                                <a:rPr lang="en-US" i="1">
                                  <a:latin typeface="Cambria Math" charset="0"/>
                                </a:rPr>
                                <m:t>𝑖</m:t>
                              </m:r>
                              <m:r>
                                <a:rPr lang="en-US" i="1">
                                  <a:latin typeface="Cambria Math" charset="0"/>
                                </a:rPr>
                                <m:t>=1</m:t>
                              </m:r>
                            </m:sub>
                            <m:sup>
                              <m:r>
                                <a:rPr lang="en-US" i="1">
                                  <a:latin typeface="Cambria Math" charset="0"/>
                                </a:rPr>
                                <m:t>𝑛</m:t>
                              </m:r>
                            </m:sup>
                            <m:e>
                              <m:d>
                                <m:dPr>
                                  <m:ctrlPr>
                                    <a:rPr lang="mr-IN"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charset="0"/>
                                        </a:rPr>
                                        <m:t>𝑋</m:t>
                                      </m:r>
                                    </m:e>
                                    <m:sub>
                                      <m:r>
                                        <a:rPr lang="en-US" i="1">
                                          <a:latin typeface="Cambria Math" charset="0"/>
                                        </a:rPr>
                                        <m:t>𝑖</m:t>
                                      </m:r>
                                    </m:sub>
                                  </m:sSub>
                                  <m:r>
                                    <a:rPr lang="en-US" i="1">
                                      <a:latin typeface="Cambria Math" charset="0"/>
                                    </a:rPr>
                                    <m:t>−</m:t>
                                  </m:r>
                                  <m:acc>
                                    <m:accPr>
                                      <m:chr m:val="̅"/>
                                      <m:ctrlPr>
                                        <a:rPr lang="en-US" i="1">
                                          <a:latin typeface="Cambria Math" panose="02040503050406030204" pitchFamily="18" charset="0"/>
                                        </a:rPr>
                                      </m:ctrlPr>
                                    </m:accPr>
                                    <m:e>
                                      <m:r>
                                        <a:rPr lang="en-US" i="1">
                                          <a:latin typeface="Cambria Math" charset="0"/>
                                        </a:rPr>
                                        <m:t>𝑋</m:t>
                                      </m:r>
                                    </m:e>
                                  </m:acc>
                                </m:e>
                              </m:d>
                              <m:d>
                                <m:dPr>
                                  <m:ctrlPr>
                                    <a:rPr lang="mr-IN"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charset="0"/>
                                        </a:rPr>
                                        <m:t>𝑌</m:t>
                                      </m:r>
                                    </m:e>
                                    <m:sub>
                                      <m:r>
                                        <a:rPr lang="en-US" i="1">
                                          <a:latin typeface="Cambria Math" charset="0"/>
                                        </a:rPr>
                                        <m:t>𝑖</m:t>
                                      </m:r>
                                    </m:sub>
                                  </m:sSub>
                                  <m:r>
                                    <a:rPr lang="en-US" i="1">
                                      <a:latin typeface="Cambria Math" charset="0"/>
                                    </a:rPr>
                                    <m:t>−</m:t>
                                  </m:r>
                                  <m:acc>
                                    <m:accPr>
                                      <m:chr m:val="̅"/>
                                      <m:ctrlPr>
                                        <a:rPr lang="en-US" i="1">
                                          <a:latin typeface="Cambria Math" panose="02040503050406030204" pitchFamily="18" charset="0"/>
                                        </a:rPr>
                                      </m:ctrlPr>
                                    </m:accPr>
                                    <m:e>
                                      <m:r>
                                        <a:rPr lang="en-US" i="1">
                                          <a:latin typeface="Cambria Math" charset="0"/>
                                        </a:rPr>
                                        <m:t>𝑌</m:t>
                                      </m:r>
                                    </m:e>
                                  </m:acc>
                                </m:e>
                              </m:d>
                            </m:e>
                          </m:nary>
                        </m:num>
                        <m:den>
                          <m:r>
                            <a:rPr lang="en-US" i="1">
                              <a:latin typeface="Cambria Math" charset="0"/>
                            </a:rPr>
                            <m:t>𝑛</m:t>
                          </m:r>
                          <m:r>
                            <a:rPr lang="en-US" i="1">
                              <a:latin typeface="Cambria Math" charset="0"/>
                            </a:rPr>
                            <m:t>−1</m:t>
                          </m:r>
                        </m:den>
                      </m:f>
                    </m:oMath>
                  </m:oMathPara>
                </a14:m>
                <a:endParaRPr lang="en-US" dirty="0">
                  <a:latin typeface="STIXGeneral-Italic" charset="0"/>
                </a:endParaRPr>
              </a:p>
            </p:txBody>
          </p:sp>
        </mc:Choice>
        <mc:Fallback xmlns="">
          <p:sp>
            <p:nvSpPr>
              <p:cNvPr id="4" name="Rectangle 3"/>
              <p:cNvSpPr>
                <a:spLocks noRot="1" noChangeAspect="1" noMove="1" noResize="1" noEditPoints="1" noAdjustHandles="1" noChangeArrowheads="1" noChangeShapeType="1" noTextEdit="1"/>
              </p:cNvSpPr>
              <p:nvPr/>
            </p:nvSpPr>
            <p:spPr>
              <a:xfrm>
                <a:off x="131988" y="3572957"/>
                <a:ext cx="3555204" cy="647678"/>
              </a:xfrm>
              <a:prstGeom prst="rect">
                <a:avLst/>
              </a:prstGeom>
              <a:blipFill rotWithShape="0">
                <a:blip r:embed="rId2"/>
                <a:stretch>
                  <a:fillRect/>
                </a:stretch>
              </a:blipFill>
            </p:spPr>
            <p:txBody>
              <a:bodyPr/>
              <a:lstStyle/>
              <a:p>
                <a:r>
                  <a:rPr lang="en-US">
                    <a:noFill/>
                  </a:rPr>
                  <a:t> </a:t>
                </a:r>
              </a:p>
            </p:txBody>
          </p:sp>
        </mc:Fallback>
      </mc:AlternateContent>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1538" y="1421176"/>
            <a:ext cx="7337070" cy="5183436"/>
          </a:xfrm>
          <a:prstGeom prst="rect">
            <a:avLst/>
          </a:prstGeom>
        </p:spPr>
      </p:pic>
    </p:spTree>
    <p:extLst>
      <p:ext uri="{BB962C8B-B14F-4D97-AF65-F5344CB8AC3E}">
        <p14:creationId xmlns:p14="http://schemas.microsoft.com/office/powerpoint/2010/main" val="10472860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Covariance and Correlation</a:t>
            </a:r>
          </a:p>
        </p:txBody>
      </p:sp>
      <mc:AlternateContent xmlns:mc="http://schemas.openxmlformats.org/markup-compatibility/2006" xmlns:a14="http://schemas.microsoft.com/office/drawing/2010/main">
        <mc:Choice Requires="a14">
          <p:sp>
            <p:nvSpPr>
              <p:cNvPr id="4" name="Rectangle 3"/>
              <p:cNvSpPr/>
              <p:nvPr/>
            </p:nvSpPr>
            <p:spPr>
              <a:xfrm>
                <a:off x="131988" y="3572957"/>
                <a:ext cx="3555204" cy="647678"/>
              </a:xfrm>
              <a:prstGeom prst="rect">
                <a:avLst/>
              </a:prstGeom>
            </p:spPr>
            <p:txBody>
              <a:bodyPr wrap="none">
                <a:spAutoFit/>
              </a:bodyPr>
              <a:lstStyle/>
              <a:p>
                <a:pPr fontAlgn="base"/>
                <a14:m>
                  <m:oMathPara xmlns:m="http://schemas.openxmlformats.org/officeDocument/2006/math">
                    <m:oMathParaPr>
                      <m:jc m:val="centerGroup"/>
                    </m:oMathParaPr>
                    <m:oMath xmlns:m="http://schemas.openxmlformats.org/officeDocument/2006/math">
                      <m:r>
                        <a:rPr lang="en-US" i="1">
                          <a:latin typeface="Cambria Math" charset="0"/>
                        </a:rPr>
                        <m:t>𝑐𝑜𝑣</m:t>
                      </m:r>
                      <m:d>
                        <m:dPr>
                          <m:ctrlPr>
                            <a:rPr lang="en-US" i="1">
                              <a:latin typeface="Cambria Math" panose="02040503050406030204" pitchFamily="18" charset="0"/>
                            </a:rPr>
                          </m:ctrlPr>
                        </m:dPr>
                        <m:e>
                          <m:r>
                            <a:rPr lang="en-US" i="1">
                              <a:latin typeface="Cambria Math" charset="0"/>
                            </a:rPr>
                            <m:t>𝑋</m:t>
                          </m:r>
                          <m:r>
                            <a:rPr lang="en-US" i="1">
                              <a:latin typeface="Cambria Math" charset="0"/>
                            </a:rPr>
                            <m:t>,</m:t>
                          </m:r>
                          <m:r>
                            <a:rPr lang="en-US" i="1">
                              <a:latin typeface="Cambria Math" charset="0"/>
                            </a:rPr>
                            <m:t>𝑌</m:t>
                          </m:r>
                        </m:e>
                      </m:d>
                      <m:r>
                        <a:rPr lang="en-US" i="1">
                          <a:latin typeface="Cambria Math" charset="0"/>
                        </a:rPr>
                        <m:t>=</m:t>
                      </m:r>
                      <m:f>
                        <m:fPr>
                          <m:ctrlPr>
                            <a:rPr lang="mr-IN" i="1">
                              <a:latin typeface="Cambria Math" panose="02040503050406030204" pitchFamily="18" charset="0"/>
                            </a:rPr>
                          </m:ctrlPr>
                        </m:fPr>
                        <m:num>
                          <m:nary>
                            <m:naryPr>
                              <m:chr m:val="∑"/>
                              <m:ctrlPr>
                                <a:rPr lang="is-IS" i="1">
                                  <a:latin typeface="Cambria Math" panose="02040503050406030204" pitchFamily="18" charset="0"/>
                                </a:rPr>
                              </m:ctrlPr>
                            </m:naryPr>
                            <m:sub>
                              <m:r>
                                <m:rPr>
                                  <m:brk m:alnAt="23"/>
                                </m:rPr>
                                <a:rPr lang="en-US" i="1">
                                  <a:latin typeface="Cambria Math" charset="0"/>
                                </a:rPr>
                                <m:t>𝑖</m:t>
                              </m:r>
                              <m:r>
                                <a:rPr lang="en-US" i="1">
                                  <a:latin typeface="Cambria Math" charset="0"/>
                                </a:rPr>
                                <m:t>=1</m:t>
                              </m:r>
                            </m:sub>
                            <m:sup>
                              <m:r>
                                <a:rPr lang="en-US" i="1">
                                  <a:latin typeface="Cambria Math" charset="0"/>
                                </a:rPr>
                                <m:t>𝑛</m:t>
                              </m:r>
                            </m:sup>
                            <m:e>
                              <m:d>
                                <m:dPr>
                                  <m:ctrlPr>
                                    <a:rPr lang="mr-IN"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charset="0"/>
                                        </a:rPr>
                                        <m:t>𝑋</m:t>
                                      </m:r>
                                    </m:e>
                                    <m:sub>
                                      <m:r>
                                        <a:rPr lang="en-US" i="1">
                                          <a:latin typeface="Cambria Math" charset="0"/>
                                        </a:rPr>
                                        <m:t>𝑖</m:t>
                                      </m:r>
                                    </m:sub>
                                  </m:sSub>
                                  <m:r>
                                    <a:rPr lang="en-US" i="1">
                                      <a:latin typeface="Cambria Math" charset="0"/>
                                    </a:rPr>
                                    <m:t>−</m:t>
                                  </m:r>
                                  <m:acc>
                                    <m:accPr>
                                      <m:chr m:val="̅"/>
                                      <m:ctrlPr>
                                        <a:rPr lang="en-US" i="1">
                                          <a:latin typeface="Cambria Math" panose="02040503050406030204" pitchFamily="18" charset="0"/>
                                        </a:rPr>
                                      </m:ctrlPr>
                                    </m:accPr>
                                    <m:e>
                                      <m:r>
                                        <a:rPr lang="en-US" i="1">
                                          <a:latin typeface="Cambria Math" charset="0"/>
                                        </a:rPr>
                                        <m:t>𝑋</m:t>
                                      </m:r>
                                    </m:e>
                                  </m:acc>
                                </m:e>
                              </m:d>
                              <m:d>
                                <m:dPr>
                                  <m:ctrlPr>
                                    <a:rPr lang="mr-IN"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charset="0"/>
                                        </a:rPr>
                                        <m:t>𝑌</m:t>
                                      </m:r>
                                    </m:e>
                                    <m:sub>
                                      <m:r>
                                        <a:rPr lang="en-US" i="1">
                                          <a:latin typeface="Cambria Math" charset="0"/>
                                        </a:rPr>
                                        <m:t>𝑖</m:t>
                                      </m:r>
                                    </m:sub>
                                  </m:sSub>
                                  <m:r>
                                    <a:rPr lang="en-US" i="1">
                                      <a:latin typeface="Cambria Math" charset="0"/>
                                    </a:rPr>
                                    <m:t>−</m:t>
                                  </m:r>
                                  <m:acc>
                                    <m:accPr>
                                      <m:chr m:val="̅"/>
                                      <m:ctrlPr>
                                        <a:rPr lang="en-US" i="1">
                                          <a:latin typeface="Cambria Math" panose="02040503050406030204" pitchFamily="18" charset="0"/>
                                        </a:rPr>
                                      </m:ctrlPr>
                                    </m:accPr>
                                    <m:e>
                                      <m:r>
                                        <a:rPr lang="en-US" i="1">
                                          <a:latin typeface="Cambria Math" charset="0"/>
                                        </a:rPr>
                                        <m:t>𝑌</m:t>
                                      </m:r>
                                    </m:e>
                                  </m:acc>
                                </m:e>
                              </m:d>
                            </m:e>
                          </m:nary>
                        </m:num>
                        <m:den>
                          <m:r>
                            <a:rPr lang="en-US" i="1">
                              <a:latin typeface="Cambria Math" charset="0"/>
                            </a:rPr>
                            <m:t>𝑛</m:t>
                          </m:r>
                          <m:r>
                            <a:rPr lang="en-US" i="1">
                              <a:latin typeface="Cambria Math" charset="0"/>
                            </a:rPr>
                            <m:t>−1</m:t>
                          </m:r>
                        </m:den>
                      </m:f>
                    </m:oMath>
                  </m:oMathPara>
                </a14:m>
                <a:endParaRPr lang="en-US" dirty="0">
                  <a:latin typeface="STIXGeneral-Italic" charset="0"/>
                </a:endParaRPr>
              </a:p>
            </p:txBody>
          </p:sp>
        </mc:Choice>
        <mc:Fallback xmlns="">
          <p:sp>
            <p:nvSpPr>
              <p:cNvPr id="4" name="Rectangle 3"/>
              <p:cNvSpPr>
                <a:spLocks noRot="1" noChangeAspect="1" noMove="1" noResize="1" noEditPoints="1" noAdjustHandles="1" noChangeArrowheads="1" noChangeShapeType="1" noTextEdit="1"/>
              </p:cNvSpPr>
              <p:nvPr/>
            </p:nvSpPr>
            <p:spPr>
              <a:xfrm>
                <a:off x="131988" y="3572957"/>
                <a:ext cx="3555204" cy="647678"/>
              </a:xfrm>
              <a:prstGeom prst="rect">
                <a:avLst/>
              </a:prstGeom>
              <a:blipFill rotWithShape="0">
                <a:blip r:embed="rId2"/>
                <a:stretch>
                  <a:fillRect/>
                </a:stretch>
              </a:blipFill>
            </p:spPr>
            <p:txBody>
              <a:bodyPr/>
              <a:lstStyle/>
              <a:p>
                <a:r>
                  <a:rPr lang="en-US">
                    <a:noFill/>
                  </a:rPr>
                  <a:t> </a:t>
                </a:r>
              </a:p>
            </p:txBody>
          </p:sp>
        </mc:Fallback>
      </mc:AlternateContent>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99124" y="1055974"/>
            <a:ext cx="7958582" cy="5681643"/>
          </a:xfrm>
          <a:prstGeom prst="rect">
            <a:avLst/>
          </a:prstGeom>
        </p:spPr>
      </p:pic>
    </p:spTree>
    <p:extLst>
      <p:ext uri="{BB962C8B-B14F-4D97-AF65-F5344CB8AC3E}">
        <p14:creationId xmlns:p14="http://schemas.microsoft.com/office/powerpoint/2010/main" val="9603858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Biological examples of correlations</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7618" y="1020323"/>
            <a:ext cx="10053711" cy="5656305"/>
          </a:xfrm>
          <a:prstGeom prst="rect">
            <a:avLst/>
          </a:prstGeom>
        </p:spPr>
      </p:pic>
    </p:spTree>
    <p:extLst>
      <p:ext uri="{BB962C8B-B14F-4D97-AF65-F5344CB8AC3E}">
        <p14:creationId xmlns:p14="http://schemas.microsoft.com/office/powerpoint/2010/main" val="4231312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Covariance and Correlation</a:t>
            </a:r>
          </a:p>
        </p:txBody>
      </p:sp>
      <mc:AlternateContent xmlns:mc="http://schemas.openxmlformats.org/markup-compatibility/2006" xmlns:a14="http://schemas.microsoft.com/office/drawing/2010/main">
        <mc:Choice Requires="a14">
          <p:sp>
            <p:nvSpPr>
              <p:cNvPr id="4" name="Rectangle 3"/>
              <p:cNvSpPr/>
              <p:nvPr/>
            </p:nvSpPr>
            <p:spPr>
              <a:xfrm>
                <a:off x="131988" y="3572957"/>
                <a:ext cx="3555204" cy="647678"/>
              </a:xfrm>
              <a:prstGeom prst="rect">
                <a:avLst/>
              </a:prstGeom>
            </p:spPr>
            <p:txBody>
              <a:bodyPr wrap="none">
                <a:spAutoFit/>
              </a:bodyPr>
              <a:lstStyle/>
              <a:p>
                <a:pPr fontAlgn="base"/>
                <a14:m>
                  <m:oMathPara xmlns:m="http://schemas.openxmlformats.org/officeDocument/2006/math">
                    <m:oMathParaPr>
                      <m:jc m:val="centerGroup"/>
                    </m:oMathParaPr>
                    <m:oMath xmlns:m="http://schemas.openxmlformats.org/officeDocument/2006/math">
                      <m:r>
                        <a:rPr lang="en-US" i="1">
                          <a:latin typeface="Cambria Math" charset="0"/>
                        </a:rPr>
                        <m:t>𝑐𝑜𝑣</m:t>
                      </m:r>
                      <m:d>
                        <m:dPr>
                          <m:ctrlPr>
                            <a:rPr lang="en-US" i="1">
                              <a:latin typeface="Cambria Math" panose="02040503050406030204" pitchFamily="18" charset="0"/>
                            </a:rPr>
                          </m:ctrlPr>
                        </m:dPr>
                        <m:e>
                          <m:r>
                            <a:rPr lang="en-US" i="1">
                              <a:latin typeface="Cambria Math" charset="0"/>
                            </a:rPr>
                            <m:t>𝑋</m:t>
                          </m:r>
                          <m:r>
                            <a:rPr lang="en-US" i="1">
                              <a:latin typeface="Cambria Math" charset="0"/>
                            </a:rPr>
                            <m:t>,</m:t>
                          </m:r>
                          <m:r>
                            <a:rPr lang="en-US" i="1">
                              <a:latin typeface="Cambria Math" charset="0"/>
                            </a:rPr>
                            <m:t>𝑌</m:t>
                          </m:r>
                        </m:e>
                      </m:d>
                      <m:r>
                        <a:rPr lang="en-US" i="1">
                          <a:latin typeface="Cambria Math" charset="0"/>
                        </a:rPr>
                        <m:t>=</m:t>
                      </m:r>
                      <m:f>
                        <m:fPr>
                          <m:ctrlPr>
                            <a:rPr lang="mr-IN" i="1">
                              <a:latin typeface="Cambria Math" panose="02040503050406030204" pitchFamily="18" charset="0"/>
                            </a:rPr>
                          </m:ctrlPr>
                        </m:fPr>
                        <m:num>
                          <m:nary>
                            <m:naryPr>
                              <m:chr m:val="∑"/>
                              <m:ctrlPr>
                                <a:rPr lang="is-IS" i="1">
                                  <a:latin typeface="Cambria Math" panose="02040503050406030204" pitchFamily="18" charset="0"/>
                                </a:rPr>
                              </m:ctrlPr>
                            </m:naryPr>
                            <m:sub>
                              <m:r>
                                <m:rPr>
                                  <m:brk m:alnAt="23"/>
                                </m:rPr>
                                <a:rPr lang="en-US" i="1">
                                  <a:latin typeface="Cambria Math" charset="0"/>
                                </a:rPr>
                                <m:t>𝑖</m:t>
                              </m:r>
                              <m:r>
                                <a:rPr lang="en-US" i="1">
                                  <a:latin typeface="Cambria Math" charset="0"/>
                                </a:rPr>
                                <m:t>=1</m:t>
                              </m:r>
                            </m:sub>
                            <m:sup>
                              <m:r>
                                <a:rPr lang="en-US" i="1">
                                  <a:latin typeface="Cambria Math" charset="0"/>
                                </a:rPr>
                                <m:t>𝑛</m:t>
                              </m:r>
                            </m:sup>
                            <m:e>
                              <m:d>
                                <m:dPr>
                                  <m:ctrlPr>
                                    <a:rPr lang="mr-IN"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charset="0"/>
                                        </a:rPr>
                                        <m:t>𝑋</m:t>
                                      </m:r>
                                    </m:e>
                                    <m:sub>
                                      <m:r>
                                        <a:rPr lang="en-US" i="1">
                                          <a:latin typeface="Cambria Math" charset="0"/>
                                        </a:rPr>
                                        <m:t>𝑖</m:t>
                                      </m:r>
                                    </m:sub>
                                  </m:sSub>
                                  <m:r>
                                    <a:rPr lang="en-US" i="1">
                                      <a:latin typeface="Cambria Math" charset="0"/>
                                    </a:rPr>
                                    <m:t>−</m:t>
                                  </m:r>
                                  <m:acc>
                                    <m:accPr>
                                      <m:chr m:val="̅"/>
                                      <m:ctrlPr>
                                        <a:rPr lang="en-US" i="1">
                                          <a:latin typeface="Cambria Math" panose="02040503050406030204" pitchFamily="18" charset="0"/>
                                        </a:rPr>
                                      </m:ctrlPr>
                                    </m:accPr>
                                    <m:e>
                                      <m:r>
                                        <a:rPr lang="en-US" i="1">
                                          <a:latin typeface="Cambria Math" charset="0"/>
                                        </a:rPr>
                                        <m:t>𝑋</m:t>
                                      </m:r>
                                    </m:e>
                                  </m:acc>
                                </m:e>
                              </m:d>
                              <m:d>
                                <m:dPr>
                                  <m:ctrlPr>
                                    <a:rPr lang="mr-IN"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charset="0"/>
                                        </a:rPr>
                                        <m:t>𝑌</m:t>
                                      </m:r>
                                    </m:e>
                                    <m:sub>
                                      <m:r>
                                        <a:rPr lang="en-US" i="1">
                                          <a:latin typeface="Cambria Math" charset="0"/>
                                        </a:rPr>
                                        <m:t>𝑖</m:t>
                                      </m:r>
                                    </m:sub>
                                  </m:sSub>
                                  <m:r>
                                    <a:rPr lang="en-US" i="1">
                                      <a:latin typeface="Cambria Math" charset="0"/>
                                    </a:rPr>
                                    <m:t>−</m:t>
                                  </m:r>
                                  <m:acc>
                                    <m:accPr>
                                      <m:chr m:val="̅"/>
                                      <m:ctrlPr>
                                        <a:rPr lang="en-US" i="1">
                                          <a:latin typeface="Cambria Math" panose="02040503050406030204" pitchFamily="18" charset="0"/>
                                        </a:rPr>
                                      </m:ctrlPr>
                                    </m:accPr>
                                    <m:e>
                                      <m:r>
                                        <a:rPr lang="en-US" i="1">
                                          <a:latin typeface="Cambria Math" charset="0"/>
                                        </a:rPr>
                                        <m:t>𝑌</m:t>
                                      </m:r>
                                    </m:e>
                                  </m:acc>
                                </m:e>
                              </m:d>
                            </m:e>
                          </m:nary>
                        </m:num>
                        <m:den>
                          <m:r>
                            <a:rPr lang="en-US" i="1">
                              <a:latin typeface="Cambria Math" charset="0"/>
                            </a:rPr>
                            <m:t>𝑛</m:t>
                          </m:r>
                          <m:r>
                            <a:rPr lang="en-US" i="1">
                              <a:latin typeface="Cambria Math" charset="0"/>
                            </a:rPr>
                            <m:t>−1</m:t>
                          </m:r>
                        </m:den>
                      </m:f>
                    </m:oMath>
                  </m:oMathPara>
                </a14:m>
                <a:endParaRPr lang="en-US" dirty="0">
                  <a:latin typeface="STIXGeneral-Italic" charset="0"/>
                </a:endParaRPr>
              </a:p>
            </p:txBody>
          </p:sp>
        </mc:Choice>
        <mc:Fallback xmlns="">
          <p:sp>
            <p:nvSpPr>
              <p:cNvPr id="4" name="Rectangle 3"/>
              <p:cNvSpPr>
                <a:spLocks noRot="1" noChangeAspect="1" noMove="1" noResize="1" noEditPoints="1" noAdjustHandles="1" noChangeArrowheads="1" noChangeShapeType="1" noTextEdit="1"/>
              </p:cNvSpPr>
              <p:nvPr/>
            </p:nvSpPr>
            <p:spPr>
              <a:xfrm>
                <a:off x="131988" y="3572957"/>
                <a:ext cx="3555204" cy="647678"/>
              </a:xfrm>
              <a:prstGeom prst="rect">
                <a:avLst/>
              </a:prstGeom>
              <a:blipFill rotWithShape="0">
                <a:blip r:embed="rId2"/>
                <a:stretch>
                  <a:fillRect/>
                </a:stretch>
              </a:blipFill>
            </p:spPr>
            <p:txBody>
              <a:bodyPr/>
              <a:lstStyle/>
              <a:p>
                <a:r>
                  <a:rPr lang="en-US">
                    <a:noFill/>
                  </a:rPr>
                  <a:t> </a:t>
                </a:r>
              </a:p>
            </p:txBody>
          </p:sp>
        </mc:Fallback>
      </mc:AlternateContent>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76242" y="1149708"/>
            <a:ext cx="7958582" cy="5494176"/>
          </a:xfrm>
          <a:prstGeom prst="rect">
            <a:avLst/>
          </a:prstGeom>
        </p:spPr>
      </p:pic>
    </p:spTree>
    <p:extLst>
      <p:ext uri="{BB962C8B-B14F-4D97-AF65-F5344CB8AC3E}">
        <p14:creationId xmlns:p14="http://schemas.microsoft.com/office/powerpoint/2010/main" val="7173690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Covariance and Correlation</a:t>
            </a:r>
          </a:p>
        </p:txBody>
      </p:sp>
      <mc:AlternateContent xmlns:mc="http://schemas.openxmlformats.org/markup-compatibility/2006" xmlns:a14="http://schemas.microsoft.com/office/drawing/2010/main">
        <mc:Choice Requires="a14">
          <p:sp>
            <p:nvSpPr>
              <p:cNvPr id="4" name="Rectangle 3"/>
              <p:cNvSpPr/>
              <p:nvPr/>
            </p:nvSpPr>
            <p:spPr>
              <a:xfrm>
                <a:off x="131988" y="3572957"/>
                <a:ext cx="3555204" cy="647678"/>
              </a:xfrm>
              <a:prstGeom prst="rect">
                <a:avLst/>
              </a:prstGeom>
            </p:spPr>
            <p:txBody>
              <a:bodyPr wrap="none">
                <a:spAutoFit/>
              </a:bodyPr>
              <a:lstStyle/>
              <a:p>
                <a:pPr fontAlgn="base"/>
                <a14:m>
                  <m:oMathPara xmlns:m="http://schemas.openxmlformats.org/officeDocument/2006/math">
                    <m:oMathParaPr>
                      <m:jc m:val="centerGroup"/>
                    </m:oMathParaPr>
                    <m:oMath xmlns:m="http://schemas.openxmlformats.org/officeDocument/2006/math">
                      <m:r>
                        <a:rPr lang="en-US" i="1">
                          <a:latin typeface="Cambria Math" charset="0"/>
                        </a:rPr>
                        <m:t>𝑐𝑜𝑣</m:t>
                      </m:r>
                      <m:d>
                        <m:dPr>
                          <m:ctrlPr>
                            <a:rPr lang="en-US" i="1">
                              <a:latin typeface="Cambria Math" panose="02040503050406030204" pitchFamily="18" charset="0"/>
                            </a:rPr>
                          </m:ctrlPr>
                        </m:dPr>
                        <m:e>
                          <m:r>
                            <a:rPr lang="en-US" i="1">
                              <a:latin typeface="Cambria Math" charset="0"/>
                            </a:rPr>
                            <m:t>𝑋</m:t>
                          </m:r>
                          <m:r>
                            <a:rPr lang="en-US" i="1">
                              <a:latin typeface="Cambria Math" charset="0"/>
                            </a:rPr>
                            <m:t>,</m:t>
                          </m:r>
                          <m:r>
                            <a:rPr lang="en-US" i="1">
                              <a:latin typeface="Cambria Math" charset="0"/>
                            </a:rPr>
                            <m:t>𝑌</m:t>
                          </m:r>
                        </m:e>
                      </m:d>
                      <m:r>
                        <a:rPr lang="en-US" i="1">
                          <a:latin typeface="Cambria Math" charset="0"/>
                        </a:rPr>
                        <m:t>=</m:t>
                      </m:r>
                      <m:f>
                        <m:fPr>
                          <m:ctrlPr>
                            <a:rPr lang="mr-IN" i="1">
                              <a:latin typeface="Cambria Math" panose="02040503050406030204" pitchFamily="18" charset="0"/>
                            </a:rPr>
                          </m:ctrlPr>
                        </m:fPr>
                        <m:num>
                          <m:nary>
                            <m:naryPr>
                              <m:chr m:val="∑"/>
                              <m:ctrlPr>
                                <a:rPr lang="is-IS" i="1">
                                  <a:latin typeface="Cambria Math" panose="02040503050406030204" pitchFamily="18" charset="0"/>
                                </a:rPr>
                              </m:ctrlPr>
                            </m:naryPr>
                            <m:sub>
                              <m:r>
                                <m:rPr>
                                  <m:brk m:alnAt="23"/>
                                </m:rPr>
                                <a:rPr lang="en-US" i="1">
                                  <a:latin typeface="Cambria Math" charset="0"/>
                                </a:rPr>
                                <m:t>𝑖</m:t>
                              </m:r>
                              <m:r>
                                <a:rPr lang="en-US" i="1">
                                  <a:latin typeface="Cambria Math" charset="0"/>
                                </a:rPr>
                                <m:t>=1</m:t>
                              </m:r>
                            </m:sub>
                            <m:sup>
                              <m:r>
                                <a:rPr lang="en-US" i="1">
                                  <a:latin typeface="Cambria Math" charset="0"/>
                                </a:rPr>
                                <m:t>𝑛</m:t>
                              </m:r>
                            </m:sup>
                            <m:e>
                              <m:d>
                                <m:dPr>
                                  <m:ctrlPr>
                                    <a:rPr lang="mr-IN"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charset="0"/>
                                        </a:rPr>
                                        <m:t>𝑋</m:t>
                                      </m:r>
                                    </m:e>
                                    <m:sub>
                                      <m:r>
                                        <a:rPr lang="en-US" i="1">
                                          <a:latin typeface="Cambria Math" charset="0"/>
                                        </a:rPr>
                                        <m:t>𝑖</m:t>
                                      </m:r>
                                    </m:sub>
                                  </m:sSub>
                                  <m:r>
                                    <a:rPr lang="en-US" i="1">
                                      <a:latin typeface="Cambria Math" charset="0"/>
                                    </a:rPr>
                                    <m:t>−</m:t>
                                  </m:r>
                                  <m:acc>
                                    <m:accPr>
                                      <m:chr m:val="̅"/>
                                      <m:ctrlPr>
                                        <a:rPr lang="en-US" i="1">
                                          <a:latin typeface="Cambria Math" panose="02040503050406030204" pitchFamily="18" charset="0"/>
                                        </a:rPr>
                                      </m:ctrlPr>
                                    </m:accPr>
                                    <m:e>
                                      <m:r>
                                        <a:rPr lang="en-US" i="1">
                                          <a:latin typeface="Cambria Math" charset="0"/>
                                        </a:rPr>
                                        <m:t>𝑋</m:t>
                                      </m:r>
                                    </m:e>
                                  </m:acc>
                                </m:e>
                              </m:d>
                              <m:d>
                                <m:dPr>
                                  <m:ctrlPr>
                                    <a:rPr lang="mr-IN"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charset="0"/>
                                        </a:rPr>
                                        <m:t>𝑌</m:t>
                                      </m:r>
                                    </m:e>
                                    <m:sub>
                                      <m:r>
                                        <a:rPr lang="en-US" i="1">
                                          <a:latin typeface="Cambria Math" charset="0"/>
                                        </a:rPr>
                                        <m:t>𝑖</m:t>
                                      </m:r>
                                    </m:sub>
                                  </m:sSub>
                                  <m:r>
                                    <a:rPr lang="en-US" i="1">
                                      <a:latin typeface="Cambria Math" charset="0"/>
                                    </a:rPr>
                                    <m:t>−</m:t>
                                  </m:r>
                                  <m:acc>
                                    <m:accPr>
                                      <m:chr m:val="̅"/>
                                      <m:ctrlPr>
                                        <a:rPr lang="en-US" i="1">
                                          <a:latin typeface="Cambria Math" panose="02040503050406030204" pitchFamily="18" charset="0"/>
                                        </a:rPr>
                                      </m:ctrlPr>
                                    </m:accPr>
                                    <m:e>
                                      <m:r>
                                        <a:rPr lang="en-US" i="1">
                                          <a:latin typeface="Cambria Math" charset="0"/>
                                        </a:rPr>
                                        <m:t>𝑌</m:t>
                                      </m:r>
                                    </m:e>
                                  </m:acc>
                                </m:e>
                              </m:d>
                            </m:e>
                          </m:nary>
                        </m:num>
                        <m:den>
                          <m:r>
                            <a:rPr lang="en-US" i="1">
                              <a:latin typeface="Cambria Math" charset="0"/>
                            </a:rPr>
                            <m:t>𝑛</m:t>
                          </m:r>
                          <m:r>
                            <a:rPr lang="en-US" i="1">
                              <a:latin typeface="Cambria Math" charset="0"/>
                            </a:rPr>
                            <m:t>−1</m:t>
                          </m:r>
                        </m:den>
                      </m:f>
                    </m:oMath>
                  </m:oMathPara>
                </a14:m>
                <a:endParaRPr lang="en-US" dirty="0">
                  <a:latin typeface="STIXGeneral-Italic" charset="0"/>
                </a:endParaRPr>
              </a:p>
            </p:txBody>
          </p:sp>
        </mc:Choice>
        <mc:Fallback xmlns="">
          <p:sp>
            <p:nvSpPr>
              <p:cNvPr id="4" name="Rectangle 3"/>
              <p:cNvSpPr>
                <a:spLocks noRot="1" noChangeAspect="1" noMove="1" noResize="1" noEditPoints="1" noAdjustHandles="1" noChangeArrowheads="1" noChangeShapeType="1" noTextEdit="1"/>
              </p:cNvSpPr>
              <p:nvPr/>
            </p:nvSpPr>
            <p:spPr>
              <a:xfrm>
                <a:off x="131988" y="3572957"/>
                <a:ext cx="3555204" cy="647678"/>
              </a:xfrm>
              <a:prstGeom prst="rect">
                <a:avLst/>
              </a:prstGeom>
              <a:blipFill rotWithShape="0">
                <a:blip r:embed="rId2"/>
                <a:stretch>
                  <a:fillRect/>
                </a:stretch>
              </a:blipFill>
            </p:spPr>
            <p:txBody>
              <a:bodyPr/>
              <a:lstStyle/>
              <a:p>
                <a:r>
                  <a:rPr lang="en-US">
                    <a:noFill/>
                  </a:rPr>
                  <a:t> </a:t>
                </a:r>
              </a:p>
            </p:txBody>
          </p:sp>
        </mc:Fallback>
      </mc:AlternateContent>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69394" y="1090670"/>
            <a:ext cx="7681995" cy="5613094"/>
          </a:xfrm>
          <a:prstGeom prst="rect">
            <a:avLst/>
          </a:prstGeom>
        </p:spPr>
      </p:pic>
    </p:spTree>
    <p:extLst>
      <p:ext uri="{BB962C8B-B14F-4D97-AF65-F5344CB8AC3E}">
        <p14:creationId xmlns:p14="http://schemas.microsoft.com/office/powerpoint/2010/main" val="84895010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1">
          <a:schemeClr val="dk1"/>
        </a:lnRef>
        <a:fillRef idx="0">
          <a:schemeClr val="dk1"/>
        </a:fillRef>
        <a:effectRef idx="0">
          <a:schemeClr val="dk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985</TotalTime>
  <Words>966</Words>
  <Application>Microsoft Macintosh PowerPoint</Application>
  <PresentationFormat>Widescreen</PresentationFormat>
  <Paragraphs>221</Paragraphs>
  <Slides>37</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37</vt:i4>
      </vt:variant>
    </vt:vector>
  </HeadingPairs>
  <TitlesOfParts>
    <vt:vector size="46" baseType="lpstr">
      <vt:lpstr>Arial</vt:lpstr>
      <vt:lpstr>Calibri</vt:lpstr>
      <vt:lpstr>Calibri Light</vt:lpstr>
      <vt:lpstr>Cambria Math</vt:lpstr>
      <vt:lpstr>inherit</vt:lpstr>
      <vt:lpstr>Mangal</vt:lpstr>
      <vt:lpstr>Roboto</vt:lpstr>
      <vt:lpstr>STIXGeneral-Italic</vt:lpstr>
      <vt:lpstr>Office Theme</vt:lpstr>
      <vt:lpstr>Probability and  Bayes Theorem Biology 683  Lecture 3   Heath Blackmon</vt:lpstr>
      <vt:lpstr>Last week</vt:lpstr>
      <vt:lpstr>Today</vt:lpstr>
      <vt:lpstr>Covariance and Correlation</vt:lpstr>
      <vt:lpstr>Covariance and Correlation</vt:lpstr>
      <vt:lpstr>Covariance and Correlation</vt:lpstr>
      <vt:lpstr>Biological examples of correlations</vt:lpstr>
      <vt:lpstr>Covariance and Correlation</vt:lpstr>
      <vt:lpstr>Covariance and Correlation</vt:lpstr>
      <vt:lpstr>Mutually exclusive events</vt:lpstr>
      <vt:lpstr>Independent events</vt:lpstr>
      <vt:lpstr>Non-independence</vt:lpstr>
      <vt:lpstr>Conditional probability</vt:lpstr>
      <vt:lpstr>Frequentist and Bayesian</vt:lpstr>
      <vt:lpstr>Frequentist and Bayesian</vt:lpstr>
      <vt:lpstr>Frequentist and Bayesian</vt:lpstr>
      <vt:lpstr>What is a p-value?</vt:lpstr>
      <vt:lpstr>Frequentist and Bayesian</vt:lpstr>
      <vt:lpstr>Frequentist and Bayesian</vt:lpstr>
      <vt:lpstr>Frequentist and Bayesian</vt:lpstr>
      <vt:lpstr>Frequentist parameter estimate</vt:lpstr>
      <vt:lpstr>Frequentist and Bayesian</vt:lpstr>
      <vt:lpstr>Bayesian parameter estimate</vt:lpstr>
      <vt:lpstr>Frequentist and Bayesian</vt:lpstr>
      <vt:lpstr>Frequentist approach</vt:lpstr>
      <vt:lpstr>Bayesian approach</vt:lpstr>
      <vt:lpstr>Bayesian approach</vt:lpstr>
      <vt:lpstr>Bayesian approach</vt:lpstr>
      <vt:lpstr>Priors</vt:lpstr>
      <vt:lpstr>Bayesian methods in practice (MCMC)</vt:lpstr>
      <vt:lpstr>Bayesian methods in practice (MCMC)</vt:lpstr>
      <vt:lpstr>Bayesian methods in practice (MCMC)</vt:lpstr>
      <vt:lpstr>Bayesian methods in practice (MCMC)</vt:lpstr>
      <vt:lpstr>Bayesian methods in practice (MCMC)</vt:lpstr>
      <vt:lpstr>The power of Bayesian approaches</vt:lpstr>
      <vt:lpstr>For Monday</vt:lpstr>
      <vt:lpstr>Setting matters</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Probability and Bayes Theorem Biology 683  Lecture 3   Heath Blackmon</dc:title>
  <dc:creator>Heath Blackmon</dc:creator>
  <cp:lastModifiedBy>Heath Blackmon</cp:lastModifiedBy>
  <cp:revision>34</cp:revision>
  <cp:lastPrinted>2020-01-30T18:49:04Z</cp:lastPrinted>
  <dcterms:created xsi:type="dcterms:W3CDTF">2018-01-03T17:15:04Z</dcterms:created>
  <dcterms:modified xsi:type="dcterms:W3CDTF">2020-01-31T04:02:54Z</dcterms:modified>
</cp:coreProperties>
</file>